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357" r:id="rId3"/>
    <p:sldId id="358" r:id="rId4"/>
    <p:sldId id="260" r:id="rId5"/>
    <p:sldId id="360" r:id="rId6"/>
    <p:sldId id="361" r:id="rId7"/>
    <p:sldId id="312" r:id="rId8"/>
    <p:sldId id="348" r:id="rId9"/>
    <p:sldId id="288" r:id="rId10"/>
    <p:sldId id="362" r:id="rId11"/>
    <p:sldId id="316" r:id="rId12"/>
    <p:sldId id="349" r:id="rId13"/>
    <p:sldId id="363" r:id="rId14"/>
    <p:sldId id="364" r:id="rId15"/>
    <p:sldId id="333" r:id="rId16"/>
    <p:sldId id="366" r:id="rId17"/>
    <p:sldId id="367" r:id="rId18"/>
    <p:sldId id="368" r:id="rId19"/>
    <p:sldId id="369" r:id="rId20"/>
    <p:sldId id="342" r:id="rId21"/>
    <p:sldId id="334" r:id="rId22"/>
    <p:sldId id="341" r:id="rId23"/>
    <p:sldId id="34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old Pulcher" initials="HP" lastIdx="1" clrIdx="0">
    <p:extLst>
      <p:ext uri="{19B8F6BF-5375-455C-9EA6-DF929625EA0E}">
        <p15:presenceInfo xmlns:p15="http://schemas.microsoft.com/office/powerpoint/2012/main" userId="055eb07e978875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90000"/>
    <a:srgbClr val="D5D9E1"/>
    <a:srgbClr val="FFF594"/>
    <a:srgbClr val="FF9797"/>
    <a:srgbClr val="FFEC37"/>
    <a:srgbClr val="FFEF5B"/>
    <a:srgbClr val="FFDF1D"/>
    <a:srgbClr val="FAD600"/>
    <a:srgbClr val="8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69051" autoAdjust="0"/>
  </p:normalViewPr>
  <p:slideViewPr>
    <p:cSldViewPr snapToGrid="0">
      <p:cViewPr>
        <p:scale>
          <a:sx n="90" d="100"/>
          <a:sy n="90" d="100"/>
        </p:scale>
        <p:origin x="90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1T23:24:04.647"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19/01/2021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dirty="0"/>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646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dirty="0"/>
          </a:p>
        </p:txBody>
      </p:sp>
    </p:spTree>
    <p:extLst>
      <p:ext uri="{BB962C8B-B14F-4D97-AF65-F5344CB8AC3E}">
        <p14:creationId xmlns:p14="http://schemas.microsoft.com/office/powerpoint/2010/main" val="268075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Demo </a:t>
            </a:r>
          </a:p>
          <a:p>
            <a:pPr marL="0" indent="0">
              <a:buFontTx/>
              <a:buNone/>
            </a:pPr>
            <a:r>
              <a:rPr lang="en-GB" dirty="0"/>
              <a:t>Dotnet –list-</a:t>
            </a:r>
            <a:r>
              <a:rPr lang="en-GB" dirty="0" err="1"/>
              <a:t>sdks</a:t>
            </a:r>
            <a:endParaRPr lang="en-GB" dirty="0"/>
          </a:p>
          <a:p>
            <a:pPr marL="0" indent="0">
              <a:buFontTx/>
              <a:buNone/>
            </a:pPr>
            <a:r>
              <a:rPr lang="en-GB" dirty="0"/>
              <a:t>Cd examples</a:t>
            </a:r>
          </a:p>
          <a:p>
            <a:pPr marL="0" indent="0">
              <a:buFontTx/>
              <a:buNone/>
            </a:pPr>
            <a:r>
              <a:rPr lang="en-GB" dirty="0"/>
              <a:t>Dotnet new console –n hello-improving</a:t>
            </a:r>
          </a:p>
          <a:p>
            <a:pPr marL="0" indent="0">
              <a:buFontTx/>
              <a:buNone/>
            </a:pPr>
            <a:r>
              <a:rPr lang="en-GB" dirty="0" err="1"/>
              <a:t>Dontnet</a:t>
            </a:r>
            <a:r>
              <a:rPr lang="en-GB" dirty="0"/>
              <a:t> </a:t>
            </a:r>
            <a:r>
              <a:rPr lang="en-GB" dirty="0" err="1"/>
              <a:t>runn</a:t>
            </a:r>
            <a:endParaRPr lang="en-GB" dirty="0"/>
          </a:p>
          <a:p>
            <a:pPr marL="0" indent="0">
              <a:buFontTx/>
              <a:buNone/>
            </a:pPr>
            <a:endParaRPr lang="en-GB" dirty="0"/>
          </a:p>
          <a:p>
            <a:pPr marL="0" indent="0">
              <a:buFontTx/>
              <a:buNone/>
            </a:pPr>
            <a:r>
              <a:rPr lang="en-GB" dirty="0"/>
              <a:t>Show the directory structure…..</a:t>
            </a:r>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a:p>
        </p:txBody>
      </p:sp>
    </p:spTree>
    <p:extLst>
      <p:ext uri="{BB962C8B-B14F-4D97-AF65-F5344CB8AC3E}">
        <p14:creationId xmlns:p14="http://schemas.microsoft.com/office/powerpoint/2010/main" val="238030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dirty="0"/>
          </a:p>
        </p:txBody>
      </p:sp>
    </p:spTree>
    <p:extLst>
      <p:ext uri="{BB962C8B-B14F-4D97-AF65-F5344CB8AC3E}">
        <p14:creationId xmlns:p14="http://schemas.microsoft.com/office/powerpoint/2010/main" val="121247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dirty="0"/>
          </a:p>
        </p:txBody>
      </p:sp>
    </p:spTree>
    <p:extLst>
      <p:ext uri="{BB962C8B-B14F-4D97-AF65-F5344CB8AC3E}">
        <p14:creationId xmlns:p14="http://schemas.microsoft.com/office/powerpoint/2010/main" val="2228650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dirty="0"/>
          </a:p>
        </p:txBody>
      </p:sp>
    </p:spTree>
    <p:extLst>
      <p:ext uri="{BB962C8B-B14F-4D97-AF65-F5344CB8AC3E}">
        <p14:creationId xmlns:p14="http://schemas.microsoft.com/office/powerpoint/2010/main" val="182661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dirty="0"/>
          </a:p>
        </p:txBody>
      </p:sp>
    </p:spTree>
    <p:extLst>
      <p:ext uri="{BB962C8B-B14F-4D97-AF65-F5344CB8AC3E}">
        <p14:creationId xmlns:p14="http://schemas.microsoft.com/office/powerpoint/2010/main" val="4214032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Dotnet new console –n </a:t>
            </a:r>
            <a:r>
              <a:rPr lang="en-GB" dirty="0" err="1"/>
              <a:t>hello_world</a:t>
            </a:r>
            <a:endParaRPr lang="en-GB" dirty="0"/>
          </a:p>
          <a:p>
            <a:r>
              <a:rPr lang="en-GB" dirty="0"/>
              <a:t>Build it. Run it. local</a:t>
            </a:r>
          </a:p>
          <a:p>
            <a:endParaRPr lang="en-GB" dirty="0"/>
          </a:p>
          <a:p>
            <a:r>
              <a:rPr lang="en-GB" dirty="0"/>
              <a:t>Demo run it remote, no code change</a:t>
            </a:r>
          </a:p>
          <a:p>
            <a:endParaRPr lang="en-GB" dirty="0"/>
          </a:p>
          <a:p>
            <a:r>
              <a:rPr lang="en-GB" dirty="0"/>
              <a:t>Go through the </a:t>
            </a:r>
            <a:r>
              <a:rPr lang="en-GB" dirty="0" err="1"/>
              <a:t>pushblick</a:t>
            </a:r>
            <a:r>
              <a:rPr lang="en-GB" dirty="0"/>
              <a:t> code</a:t>
            </a:r>
          </a:p>
          <a:p>
            <a:r>
              <a:rPr lang="en-GB" dirty="0"/>
              <a:t>Fire it up on the pi</a:t>
            </a:r>
          </a:p>
          <a:p>
            <a:r>
              <a:rPr lang="en-GB" dirty="0"/>
              <a:t>Attach to it.</a:t>
            </a:r>
          </a:p>
          <a:p>
            <a:r>
              <a:rPr lang="en-GB" dirty="0"/>
              <a:t>Set a break point.</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review of the project</a:t>
            </a:r>
          </a:p>
          <a:p>
            <a:r>
              <a:rPr lang="en-GB" dirty="0"/>
              <a:t>Show the code and repo</a:t>
            </a:r>
          </a:p>
          <a:p>
            <a:r>
              <a:rPr lang="en-GB" dirty="0"/>
              <a:t>Show how to start: dotnet new worker –n creepy-head</a:t>
            </a:r>
          </a:p>
          <a:p>
            <a:endParaRPr lang="en-GB" dirty="0"/>
          </a:p>
          <a:p>
            <a:r>
              <a:rPr lang="en-GB" dirty="0"/>
              <a:t>Push the button.</a:t>
            </a:r>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a:p>
        </p:txBody>
      </p:sp>
    </p:spTree>
    <p:extLst>
      <p:ext uri="{BB962C8B-B14F-4D97-AF65-F5344CB8AC3E}">
        <p14:creationId xmlns:p14="http://schemas.microsoft.com/office/powerpoint/2010/main" val="4141140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21</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22</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on title….</a:t>
            </a:r>
          </a:p>
          <a:p>
            <a:r>
              <a:rPr lang="en-US" dirty="0"/>
              <a:t>Linux logo?</a:t>
            </a:r>
          </a:p>
          <a:p>
            <a:r>
              <a:rPr lang="en-US" dirty="0"/>
              <a:t>RPI?</a:t>
            </a:r>
          </a:p>
          <a:p>
            <a:r>
              <a:rPr lang="en-US" dirty="0"/>
              <a:t>LED?</a:t>
            </a:r>
          </a:p>
          <a:p>
            <a:r>
              <a:rPr lang="en-US" dirty="0"/>
              <a:t>Pushbutton?</a:t>
            </a:r>
          </a:p>
          <a:p>
            <a:r>
              <a:rPr lang="en-US" dirty="0"/>
              <a:t>My headshot</a:t>
            </a:r>
          </a:p>
          <a:p>
            <a:endParaRPr lang="en-US" dirty="0"/>
          </a:p>
          <a:p>
            <a:r>
              <a:rPr lang="en-US" dirty="0"/>
              <a:t>Update </a:t>
            </a:r>
            <a:r>
              <a:rPr lang="en-US" dirty="0" err="1"/>
              <a:t>github</a:t>
            </a:r>
            <a:r>
              <a:rPr lang="en-US" dirty="0"/>
              <a:t> link</a:t>
            </a:r>
          </a:p>
          <a:p>
            <a:r>
              <a:rPr lang="en-US" dirty="0"/>
              <a:t>Add Discord link</a:t>
            </a:r>
          </a:p>
        </p:txBody>
      </p:sp>
      <p:sp>
        <p:nvSpPr>
          <p:cNvPr id="4" name="Slide Number Placeholder 3"/>
          <p:cNvSpPr>
            <a:spLocks noGrp="1"/>
          </p:cNvSpPr>
          <p:nvPr>
            <p:ph type="sldNum" sz="quarter" idx="5"/>
          </p:nvPr>
        </p:nvSpPr>
        <p:spPr/>
        <p:txBody>
          <a:bodyPr/>
          <a:lstStyle/>
          <a:p>
            <a:fld id="{EFA2D014-5889-49F5-9D7C-F3975D0274D9}" type="slidenum">
              <a:rPr lang="en-GB" smtClean="0"/>
              <a:t>6</a:t>
            </a:fld>
            <a:endParaRPr lang="en-GB"/>
          </a:p>
        </p:txBody>
      </p:sp>
    </p:spTree>
    <p:extLst>
      <p:ext uri="{BB962C8B-B14F-4D97-AF65-F5344CB8AC3E}">
        <p14:creationId xmlns:p14="http://schemas.microsoft.com/office/powerpoint/2010/main" val="147870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dirty="0"/>
          </a:p>
        </p:txBody>
      </p:sp>
    </p:spTree>
    <p:extLst>
      <p:ext uri="{BB962C8B-B14F-4D97-AF65-F5344CB8AC3E}">
        <p14:creationId xmlns:p14="http://schemas.microsoft.com/office/powerpoint/2010/main" val="301459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dirty="0"/>
          </a:p>
        </p:txBody>
      </p:sp>
    </p:spTree>
    <p:extLst>
      <p:ext uri="{BB962C8B-B14F-4D97-AF65-F5344CB8AC3E}">
        <p14:creationId xmlns:p14="http://schemas.microsoft.com/office/powerpoint/2010/main" val="370788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 Code, VS community</a:t>
            </a:r>
          </a:p>
          <a:p>
            <a:r>
              <a:rPr lang="en-GB" dirty="0" err="1"/>
              <a:t>Ssh</a:t>
            </a:r>
            <a:r>
              <a:rPr lang="en-GB" dirty="0"/>
              <a:t> Client (</a:t>
            </a:r>
            <a:r>
              <a:rPr lang="en-GB" dirty="0" err="1"/>
              <a:t>openssh</a:t>
            </a:r>
            <a:r>
              <a:rPr lang="en-GB" dirty="0"/>
              <a:t> now included on windows 10)</a:t>
            </a:r>
          </a:p>
          <a:p>
            <a:r>
              <a:rPr lang="en-GB" dirty="0"/>
              <a:t>Installed Linux – VM, WSL2, Raspberry Pi, etc….</a:t>
            </a:r>
          </a:p>
          <a:p>
            <a:endParaRPr lang="en-GB" dirty="0"/>
          </a:p>
          <a:p>
            <a:r>
              <a:rPr lang="en-GB" dirty="0"/>
              <a:t>My current setup</a:t>
            </a:r>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dirty="0"/>
          </a:p>
        </p:txBody>
      </p:sp>
    </p:spTree>
    <p:extLst>
      <p:ext uri="{BB962C8B-B14F-4D97-AF65-F5344CB8AC3E}">
        <p14:creationId xmlns:p14="http://schemas.microsoft.com/office/powerpoint/2010/main" val="416103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dirty="0"/>
          </a:p>
        </p:txBody>
      </p:sp>
    </p:spTree>
    <p:extLst>
      <p:ext uri="{BB962C8B-B14F-4D97-AF65-F5344CB8AC3E}">
        <p14:creationId xmlns:p14="http://schemas.microsoft.com/office/powerpoint/2010/main" val="344499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dirty="0"/>
          </a:p>
        </p:txBody>
      </p:sp>
    </p:spTree>
    <p:extLst>
      <p:ext uri="{BB962C8B-B14F-4D97-AF65-F5344CB8AC3E}">
        <p14:creationId xmlns:p14="http://schemas.microsoft.com/office/powerpoint/2010/main" val="212274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391098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56795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bg1"/>
                </a:solidFill>
                <a:latin typeface="+mj-lt"/>
                <a:ea typeface="Tahoma" charset="0"/>
                <a:cs typeface="Tahoma" charset="0"/>
              </a:defRPr>
            </a:lvl1pPr>
          </a:lstStyle>
          <a:p>
            <a:r>
              <a:rPr lang="en-US" dirty="0"/>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bg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87025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631964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dirty="0"/>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dirty="0"/>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dirty="0"/>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4032814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718987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dirty="0"/>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19/01/2021</a:t>
            </a:fld>
            <a:endParaRPr lang="en-GB" dirty="0"/>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1/19/2021</a:t>
            </a:fld>
            <a:endParaRPr lang="en-US" dirty="0"/>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dirty="0"/>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3.jp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5CEA1-C53A-4834-8C82-E758783E9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30" name="Text Placeholder 29">
            <a:extLst>
              <a:ext uri="{FF2B5EF4-FFF2-40B4-BE49-F238E27FC236}">
                <a16:creationId xmlns:a16="http://schemas.microsoft.com/office/drawing/2014/main" id="{D11E1948-7CE3-4AD8-A626-214AD7DA351E}"/>
              </a:ext>
            </a:extLst>
          </p:cNvPr>
          <p:cNvSpPr>
            <a:spLocks noGrp="1"/>
          </p:cNvSpPr>
          <p:nvPr>
            <p:ph type="body" idx="1"/>
          </p:nvPr>
        </p:nvSpPr>
        <p:spPr/>
        <p:txBody>
          <a:bodyPr/>
          <a:lstStyle/>
          <a:p>
            <a:r>
              <a:rPr lang="en-US" dirty="0"/>
              <a:t>Have to have:</a:t>
            </a:r>
          </a:p>
        </p:txBody>
      </p:sp>
      <p:sp>
        <p:nvSpPr>
          <p:cNvPr id="31" name="Content Placeholder 30">
            <a:extLst>
              <a:ext uri="{FF2B5EF4-FFF2-40B4-BE49-F238E27FC236}">
                <a16:creationId xmlns:a16="http://schemas.microsoft.com/office/drawing/2014/main" id="{80A24A11-B8D3-476D-88B6-EC0D9A58D32D}"/>
              </a:ext>
            </a:extLst>
          </p:cNvPr>
          <p:cNvSpPr>
            <a:spLocks noGrp="1"/>
          </p:cNvSpPr>
          <p:nvPr>
            <p:ph sz="half" idx="2"/>
          </p:nvPr>
        </p:nvSpPr>
        <p:spPr/>
        <p:txBody>
          <a:bodyPr/>
          <a:lstStyle/>
          <a:p>
            <a:r>
              <a:rPr lang="en-US" dirty="0"/>
              <a:t>Supported OS</a:t>
            </a:r>
          </a:p>
          <a:p>
            <a:pPr lvl="1"/>
            <a:r>
              <a:rPr lang="en-US" dirty="0"/>
              <a:t>Ubuntu 20.04 in this presentation</a:t>
            </a:r>
          </a:p>
          <a:p>
            <a:r>
              <a:rPr lang="en-US" dirty="0"/>
              <a:t>.NET 5 SDK for your OS</a:t>
            </a:r>
          </a:p>
          <a:p>
            <a:pPr lvl="1"/>
            <a:r>
              <a:rPr lang="en-US" dirty="0"/>
              <a:t>Microsoft’s dependency package installed</a:t>
            </a:r>
          </a:p>
          <a:p>
            <a:r>
              <a:rPr lang="en-US" dirty="0"/>
              <a:t>Raspberry Pi 4</a:t>
            </a:r>
          </a:p>
          <a:p>
            <a:pPr lvl="1"/>
            <a:r>
              <a:rPr lang="en-US" dirty="0"/>
              <a:t>Pi 3’s will work.  Sorry Pi 2’s there is a current bug</a:t>
            </a:r>
          </a:p>
          <a:p>
            <a:r>
              <a:rPr lang="en-US" dirty="0"/>
              <a:t>Your favorite Linux editor</a:t>
            </a:r>
          </a:p>
          <a:p>
            <a:pPr lvl="1"/>
            <a:r>
              <a:rPr lang="en-US" dirty="0"/>
              <a:t>I like vi.  Anyone still use </a:t>
            </a:r>
            <a:r>
              <a:rPr lang="en-US" dirty="0" err="1"/>
              <a:t>emac’s</a:t>
            </a:r>
            <a:r>
              <a:rPr lang="en-US" dirty="0"/>
              <a:t>?</a:t>
            </a:r>
          </a:p>
          <a:p>
            <a:r>
              <a:rPr lang="en-US" dirty="0"/>
              <a:t>A network connection</a:t>
            </a:r>
          </a:p>
          <a:p>
            <a:pPr lvl="1"/>
            <a:r>
              <a:rPr lang="en-US" dirty="0"/>
              <a:t>Guessing I shouldn’t have to say this.</a:t>
            </a:r>
          </a:p>
          <a:p>
            <a:r>
              <a:rPr lang="en-US" dirty="0"/>
              <a:t>Access to ‘root’ on the Linux OS</a:t>
            </a:r>
          </a:p>
          <a:p>
            <a:endParaRPr lang="en-US" dirty="0"/>
          </a:p>
          <a:p>
            <a:endParaRPr lang="en-US" dirty="0"/>
          </a:p>
          <a:p>
            <a:endParaRPr lang="en-US" dirty="0"/>
          </a:p>
        </p:txBody>
      </p:sp>
      <p:sp>
        <p:nvSpPr>
          <p:cNvPr id="32" name="Text Placeholder 31">
            <a:extLst>
              <a:ext uri="{FF2B5EF4-FFF2-40B4-BE49-F238E27FC236}">
                <a16:creationId xmlns:a16="http://schemas.microsoft.com/office/drawing/2014/main" id="{A9053FB2-11AC-432A-8E85-47785D64D686}"/>
              </a:ext>
            </a:extLst>
          </p:cNvPr>
          <p:cNvSpPr>
            <a:spLocks noGrp="1"/>
          </p:cNvSpPr>
          <p:nvPr>
            <p:ph type="body" sz="quarter" idx="3"/>
          </p:nvPr>
        </p:nvSpPr>
        <p:spPr/>
        <p:txBody>
          <a:bodyPr/>
          <a:lstStyle/>
          <a:p>
            <a:r>
              <a:rPr lang="en-US" dirty="0"/>
              <a:t>Nice to have:</a:t>
            </a:r>
          </a:p>
        </p:txBody>
      </p:sp>
      <p:sp>
        <p:nvSpPr>
          <p:cNvPr id="33" name="Content Placeholder 32">
            <a:extLst>
              <a:ext uri="{FF2B5EF4-FFF2-40B4-BE49-F238E27FC236}">
                <a16:creationId xmlns:a16="http://schemas.microsoft.com/office/drawing/2014/main" id="{5BAD6938-EC7D-4E30-BE4E-F5C92ED0F4B5}"/>
              </a:ext>
            </a:extLst>
          </p:cNvPr>
          <p:cNvSpPr>
            <a:spLocks noGrp="1"/>
          </p:cNvSpPr>
          <p:nvPr>
            <p:ph sz="quarter" idx="4"/>
          </p:nvPr>
        </p:nvSpPr>
        <p:spPr/>
        <p:txBody>
          <a:bodyPr/>
          <a:lstStyle/>
          <a:p>
            <a:r>
              <a:rPr lang="en-US" dirty="0"/>
              <a:t>Visual Studio Code</a:t>
            </a:r>
          </a:p>
          <a:p>
            <a:pPr lvl="1"/>
            <a:r>
              <a:rPr lang="en-US" dirty="0"/>
              <a:t>Visual Studio Community </a:t>
            </a:r>
          </a:p>
          <a:p>
            <a:pPr lvl="1"/>
            <a:r>
              <a:rPr lang="en-US" dirty="0"/>
              <a:t>There are a few extensions</a:t>
            </a:r>
          </a:p>
          <a:p>
            <a:pPr lvl="2">
              <a:buClr>
                <a:schemeClr val="bg1"/>
              </a:buClr>
            </a:pPr>
            <a:r>
              <a:rPr lang="en-US" dirty="0"/>
              <a:t>Remote Development Extension Pack</a:t>
            </a:r>
          </a:p>
          <a:p>
            <a:r>
              <a:rPr lang="en-US" dirty="0"/>
              <a:t>Access to an SSH client</a:t>
            </a:r>
          </a:p>
          <a:p>
            <a:pPr lvl="1"/>
            <a:r>
              <a:rPr lang="en-US" dirty="0"/>
              <a:t>OpenSSH is now on Windows 10</a:t>
            </a:r>
          </a:p>
          <a:p>
            <a:r>
              <a:rPr lang="en-US" dirty="0"/>
              <a:t>WSL2</a:t>
            </a:r>
          </a:p>
          <a:p>
            <a:r>
              <a:rPr lang="en-US" dirty="0"/>
              <a:t>Windows Terminal</a:t>
            </a:r>
          </a:p>
          <a:p>
            <a:r>
              <a:rPr lang="en-US" dirty="0"/>
              <a:t>.NET 5 SDK for your OS</a:t>
            </a:r>
          </a:p>
          <a:p>
            <a:pPr lvl="1"/>
            <a:r>
              <a:rPr lang="en-US" dirty="0"/>
              <a:t>Windows 10 </a:t>
            </a:r>
          </a:p>
          <a:p>
            <a:endParaRPr lang="en-US" dirty="0"/>
          </a:p>
        </p:txBody>
      </p:sp>
      <p:sp>
        <p:nvSpPr>
          <p:cNvPr id="29" name="Title 28">
            <a:extLst>
              <a:ext uri="{FF2B5EF4-FFF2-40B4-BE49-F238E27FC236}">
                <a16:creationId xmlns:a16="http://schemas.microsoft.com/office/drawing/2014/main" id="{8FC696E4-A916-42CB-91E3-BADBEA1CB8E2}"/>
              </a:ext>
            </a:extLst>
          </p:cNvPr>
          <p:cNvSpPr>
            <a:spLocks noGrp="1"/>
          </p:cNvSpPr>
          <p:nvPr>
            <p:ph type="title"/>
          </p:nvPr>
        </p:nvSpPr>
        <p:spPr/>
        <p:txBody>
          <a:bodyPr/>
          <a:lstStyle/>
          <a:p>
            <a:r>
              <a:rPr lang="en-US" dirty="0"/>
              <a:t>Requirements….</a:t>
            </a:r>
          </a:p>
        </p:txBody>
      </p:sp>
      <p:sp>
        <p:nvSpPr>
          <p:cNvPr id="34" name="Subtitle 33">
            <a:extLst>
              <a:ext uri="{FF2B5EF4-FFF2-40B4-BE49-F238E27FC236}">
                <a16:creationId xmlns:a16="http://schemas.microsoft.com/office/drawing/2014/main" id="{336DB9DB-864E-4CFA-91E6-CC25660C61AD}"/>
              </a:ext>
            </a:extLst>
          </p:cNvPr>
          <p:cNvSpPr>
            <a:spLocks noGrp="1"/>
          </p:cNvSpPr>
          <p:nvPr>
            <p:ph type="subTitle" idx="15"/>
          </p:nvPr>
        </p:nvSpPr>
        <p:spPr/>
        <p:txBody>
          <a:bodyPr/>
          <a:lstStyle/>
          <a:p>
            <a:endParaRPr lang="en-US"/>
          </a:p>
        </p:txBody>
      </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270531" y="3190237"/>
            <a:ext cx="11669988" cy="523220"/>
          </a:xfrm>
          <a:prstGeom prst="rect">
            <a:avLst/>
          </a:prstGeom>
          <a:noFill/>
        </p:spPr>
        <p:txBody>
          <a:bodyPr wrap="square" rtlCol="0">
            <a:spAutoFit/>
          </a:bodyPr>
          <a:lstStyle/>
          <a:p>
            <a:r>
              <a:rPr lang="nn-NO" sz="1400" dirty="0">
                <a:latin typeface="Consolas" panose="020B0609020204030204" pitchFamily="49" charset="0"/>
              </a:rPr>
              <a:t>wget https://packages.microsoft.com/config/ubuntu/20.04/packages-microsoft-prod.deb -O packages-microsoft-prod.deb</a:t>
            </a:r>
          </a:p>
          <a:p>
            <a:r>
              <a:rPr lang="nn-NO" sz="1400" dirty="0">
                <a:latin typeface="Consolas" panose="020B0609020204030204" pitchFamily="49" charset="0"/>
              </a:rPr>
              <a:t>sudo dpkg -i packages-microsoft-prod.deb</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270531" y="2112354"/>
            <a:ext cx="4610100" cy="461665"/>
          </a:xfrm>
          <a:prstGeom prst="rect">
            <a:avLst/>
          </a:prstGeom>
          <a:noFill/>
        </p:spPr>
        <p:txBody>
          <a:bodyPr wrap="square" rtlCol="0">
            <a:spAutoFit/>
          </a:bodyPr>
          <a:lstStyle/>
          <a:p>
            <a:r>
              <a:rPr lang="en-US" sz="2400" dirty="0"/>
              <a:t>Install the Microsoft dependencies:</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94356" y="2809172"/>
            <a:ext cx="4610100" cy="461665"/>
          </a:xfrm>
          <a:prstGeom prst="rect">
            <a:avLst/>
          </a:prstGeom>
          <a:noFill/>
        </p:spPr>
        <p:txBody>
          <a:bodyPr wrap="square" rtlCol="0">
            <a:spAutoFit/>
          </a:bodyPr>
          <a:lstStyle/>
          <a:p>
            <a:r>
              <a:rPr lang="en-US" sz="2400" dirty="0"/>
              <a:t>Download the .NET package:</a:t>
            </a:r>
          </a:p>
        </p:txBody>
      </p:sp>
      <p:sp>
        <p:nvSpPr>
          <p:cNvPr id="14" name="TextBox 13">
            <a:extLst>
              <a:ext uri="{FF2B5EF4-FFF2-40B4-BE49-F238E27FC236}">
                <a16:creationId xmlns:a16="http://schemas.microsoft.com/office/drawing/2014/main" id="{37D6E9D1-EA3F-415C-ADBF-AD81210E5F19}"/>
              </a:ext>
            </a:extLst>
          </p:cNvPr>
          <p:cNvSpPr txBox="1"/>
          <p:nvPr/>
        </p:nvSpPr>
        <p:spPr>
          <a:xfrm>
            <a:off x="394356" y="3270837"/>
            <a:ext cx="5006319" cy="307777"/>
          </a:xfrm>
          <a:prstGeom prst="rect">
            <a:avLst/>
          </a:prstGeom>
          <a:noFill/>
        </p:spPr>
        <p:txBody>
          <a:bodyPr wrap="square" rtlCol="0">
            <a:spAutoFit/>
          </a:bodyPr>
          <a:lstStyle/>
          <a:p>
            <a:r>
              <a:rPr lang="nn-NO" sz="1400" dirty="0">
                <a:latin typeface="Consolas" panose="020B0609020204030204" pitchFamily="49" charset="0"/>
              </a:rPr>
              <a:t>https://dotnet.microsoft.com/download/dotnet/5.0</a:t>
            </a:r>
            <a:endParaRPr lang="en-US" sz="1400" dirty="0">
              <a:latin typeface="Consolas" panose="020B0609020204030204" pitchFamily="49" charset="0"/>
            </a:endParaRPr>
          </a:p>
        </p:txBody>
      </p:sp>
      <p:pic>
        <p:nvPicPr>
          <p:cNvPr id="16" name="Picture 15">
            <a:extLst>
              <a:ext uri="{FF2B5EF4-FFF2-40B4-BE49-F238E27FC236}">
                <a16:creationId xmlns:a16="http://schemas.microsoft.com/office/drawing/2014/main" id="{34ECBC68-894B-4F62-B962-2D4D61A66F36}"/>
              </a:ext>
            </a:extLst>
          </p:cNvPr>
          <p:cNvPicPr>
            <a:picLocks noChangeAspect="1"/>
          </p:cNvPicPr>
          <p:nvPr/>
        </p:nvPicPr>
        <p:blipFill>
          <a:blip r:embed="rId4"/>
          <a:stretch>
            <a:fillRect/>
          </a:stretch>
        </p:blipFill>
        <p:spPr>
          <a:xfrm>
            <a:off x="5607981" y="320971"/>
            <a:ext cx="5126694" cy="6207510"/>
          </a:xfrm>
          <a:prstGeom prst="rect">
            <a:avLst/>
          </a:prstGeom>
        </p:spPr>
      </p:pic>
    </p:spTree>
    <p:extLst>
      <p:ext uri="{BB962C8B-B14F-4D97-AF65-F5344CB8AC3E}">
        <p14:creationId xmlns:p14="http://schemas.microsoft.com/office/powerpoint/2010/main" val="1701839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46731" y="1528395"/>
            <a:ext cx="4610100" cy="461665"/>
          </a:xfrm>
          <a:prstGeom prst="rect">
            <a:avLst/>
          </a:prstGeom>
          <a:noFill/>
        </p:spPr>
        <p:txBody>
          <a:bodyPr wrap="square" rtlCol="0">
            <a:spAutoFit/>
          </a:bodyPr>
          <a:lstStyle/>
          <a:p>
            <a:r>
              <a:rPr lang="en-US" sz="2400" dirty="0"/>
              <a:t>Unpack the </a:t>
            </a:r>
            <a:r>
              <a:rPr lang="en-US" sz="2400" dirty="0" err="1"/>
              <a:t>tarball</a:t>
            </a:r>
            <a:r>
              <a:rPr lang="en-US" sz="2400" dirty="0"/>
              <a:t>:</a:t>
            </a:r>
          </a:p>
        </p:txBody>
      </p:sp>
      <p:sp>
        <p:nvSpPr>
          <p:cNvPr id="14" name="TextBox 13">
            <a:extLst>
              <a:ext uri="{FF2B5EF4-FFF2-40B4-BE49-F238E27FC236}">
                <a16:creationId xmlns:a16="http://schemas.microsoft.com/office/drawing/2014/main" id="{37D6E9D1-EA3F-415C-ADBF-AD81210E5F19}"/>
              </a:ext>
            </a:extLst>
          </p:cNvPr>
          <p:cNvSpPr txBox="1"/>
          <p:nvPr/>
        </p:nvSpPr>
        <p:spPr>
          <a:xfrm>
            <a:off x="413406" y="2099414"/>
            <a:ext cx="11260413" cy="307777"/>
          </a:xfrm>
          <a:prstGeom prst="rect">
            <a:avLst/>
          </a:prstGeom>
          <a:noFill/>
        </p:spPr>
        <p:txBody>
          <a:bodyPr wrap="square" rtlCol="0">
            <a:spAutoFit/>
          </a:bodyPr>
          <a:lstStyle/>
          <a:p>
            <a:r>
              <a:rPr lang="nn-NO" sz="1400" dirty="0">
                <a:latin typeface="Consolas" panose="020B0609020204030204" pitchFamily="49" charset="0"/>
              </a:rPr>
              <a:t>mkdir -p "$HOME/dotnet" &amp;&amp; tar zxf dotnet-sdk-5.0.102-linux-x64.tar.gz -C "$HOME/dotnet"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B7C90077-F90C-4818-8553-5612735E1CF9}"/>
              </a:ext>
            </a:extLst>
          </p:cNvPr>
          <p:cNvSpPr txBox="1"/>
          <p:nvPr/>
        </p:nvSpPr>
        <p:spPr>
          <a:xfrm>
            <a:off x="346731" y="2617629"/>
            <a:ext cx="4610100" cy="461665"/>
          </a:xfrm>
          <a:prstGeom prst="rect">
            <a:avLst/>
          </a:prstGeom>
          <a:noFill/>
        </p:spPr>
        <p:txBody>
          <a:bodyPr wrap="square" rtlCol="0">
            <a:spAutoFit/>
          </a:bodyPr>
          <a:lstStyle/>
          <a:p>
            <a:r>
              <a:rPr lang="en-US" sz="2400" dirty="0"/>
              <a:t>Set your environment:</a:t>
            </a:r>
          </a:p>
        </p:txBody>
      </p:sp>
      <p:sp>
        <p:nvSpPr>
          <p:cNvPr id="9" name="TextBox 8">
            <a:extLst>
              <a:ext uri="{FF2B5EF4-FFF2-40B4-BE49-F238E27FC236}">
                <a16:creationId xmlns:a16="http://schemas.microsoft.com/office/drawing/2014/main" id="{57BA000B-AE0B-4A4A-B0A0-C80C7ABE30BD}"/>
              </a:ext>
            </a:extLst>
          </p:cNvPr>
          <p:cNvSpPr txBox="1"/>
          <p:nvPr/>
        </p:nvSpPr>
        <p:spPr>
          <a:xfrm>
            <a:off x="346731" y="3079294"/>
            <a:ext cx="5006319" cy="523220"/>
          </a:xfrm>
          <a:prstGeom prst="rect">
            <a:avLst/>
          </a:prstGeom>
          <a:noFill/>
        </p:spPr>
        <p:txBody>
          <a:bodyPr wrap="square" rtlCol="0">
            <a:spAutoFit/>
          </a:bodyPr>
          <a:lstStyle/>
          <a:p>
            <a:r>
              <a:rPr lang="en-US" sz="1400" dirty="0">
                <a:latin typeface="Consolas" panose="020B0609020204030204" pitchFamily="49" charset="0"/>
              </a:rPr>
              <a:t>export DOTNET_ROOT=$HOME/dotnet</a:t>
            </a:r>
          </a:p>
          <a:p>
            <a:r>
              <a:rPr lang="en-US" sz="1400" dirty="0">
                <a:latin typeface="Consolas" panose="020B0609020204030204" pitchFamily="49" charset="0"/>
              </a:rPr>
              <a:t>export PATH=$PATH:$HOME/dotnet</a:t>
            </a:r>
          </a:p>
        </p:txBody>
      </p:sp>
      <p:sp>
        <p:nvSpPr>
          <p:cNvPr id="3" name="TextBox 2">
            <a:extLst>
              <a:ext uri="{FF2B5EF4-FFF2-40B4-BE49-F238E27FC236}">
                <a16:creationId xmlns:a16="http://schemas.microsoft.com/office/drawing/2014/main" id="{2EF4BF15-8CC1-4D6A-A3F3-64B10AF11D8D}"/>
              </a:ext>
            </a:extLst>
          </p:cNvPr>
          <p:cNvSpPr txBox="1"/>
          <p:nvPr/>
        </p:nvSpPr>
        <p:spPr>
          <a:xfrm>
            <a:off x="413406" y="5598056"/>
            <a:ext cx="7454244" cy="369332"/>
          </a:xfrm>
          <a:prstGeom prst="rect">
            <a:avLst/>
          </a:prstGeom>
          <a:noFill/>
        </p:spPr>
        <p:txBody>
          <a:bodyPr wrap="square" rtlCol="0">
            <a:spAutoFit/>
          </a:bodyPr>
          <a:lstStyle/>
          <a:p>
            <a:r>
              <a:rPr lang="en-US" dirty="0"/>
              <a:t>* For system installs use: /</a:t>
            </a:r>
            <a:r>
              <a:rPr lang="en-US" dirty="0" err="1"/>
              <a:t>usr</a:t>
            </a:r>
            <a:r>
              <a:rPr lang="en-US" dirty="0"/>
              <a:t>/share/dotnet in place “$HOME/dotnet”</a:t>
            </a:r>
          </a:p>
        </p:txBody>
      </p:sp>
    </p:spTree>
    <p:extLst>
      <p:ext uri="{BB962C8B-B14F-4D97-AF65-F5344CB8AC3E}">
        <p14:creationId xmlns:p14="http://schemas.microsoft.com/office/powerpoint/2010/main" val="4007930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BE02C-50EE-4C4F-ABF0-47A2066E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2" name="Title 1">
            <a:extLst>
              <a:ext uri="{FF2B5EF4-FFF2-40B4-BE49-F238E27FC236}">
                <a16:creationId xmlns:a16="http://schemas.microsoft.com/office/drawing/2014/main" id="{BA8D84A7-953E-4927-A5D2-F011BEA971D9}"/>
              </a:ext>
            </a:extLst>
          </p:cNvPr>
          <p:cNvSpPr>
            <a:spLocks noGrp="1"/>
          </p:cNvSpPr>
          <p:nvPr>
            <p:ph type="title"/>
          </p:nvPr>
        </p:nvSpPr>
        <p:spPr>
          <a:xfrm>
            <a:off x="584689" y="2252804"/>
            <a:ext cx="11036968" cy="712745"/>
          </a:xfrm>
        </p:spPr>
        <p:txBody>
          <a:bodyPr>
            <a:noAutofit/>
          </a:bodyPr>
          <a:lstStyle/>
          <a:p>
            <a:r>
              <a:rPr lang="en-US" sz="8000" dirty="0"/>
              <a:t>Hello World?</a:t>
            </a:r>
          </a:p>
        </p:txBody>
      </p:sp>
      <p:sp>
        <p:nvSpPr>
          <p:cNvPr id="6" name="Text Placeholder 5">
            <a:extLst>
              <a:ext uri="{FF2B5EF4-FFF2-40B4-BE49-F238E27FC236}">
                <a16:creationId xmlns:a16="http://schemas.microsoft.com/office/drawing/2014/main" id="{CC450EFB-8E51-47F2-B958-2A2558D46D45}"/>
              </a:ext>
            </a:extLst>
          </p:cNvPr>
          <p:cNvSpPr>
            <a:spLocks noGrp="1"/>
          </p:cNvSpPr>
          <p:nvPr>
            <p:ph type="body" idx="1"/>
          </p:nvPr>
        </p:nvSpPr>
        <p:spPr>
          <a:xfrm>
            <a:off x="1573420" y="4540151"/>
            <a:ext cx="8849956" cy="487680"/>
          </a:xfrm>
        </p:spPr>
        <p:txBody>
          <a:bodyPr/>
          <a:lstStyle/>
          <a:p>
            <a:r>
              <a:rPr lang="en-US" dirty="0"/>
              <a:t>Could it be this easy?</a:t>
            </a:r>
          </a:p>
        </p:txBody>
      </p:sp>
    </p:spTree>
    <p:extLst>
      <p:ext uri="{BB962C8B-B14F-4D97-AF65-F5344CB8AC3E}">
        <p14:creationId xmlns:p14="http://schemas.microsoft.com/office/powerpoint/2010/main" val="186505795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762873" y="2101362"/>
            <a:ext cx="4120716" cy="307777"/>
          </a:xfrm>
          <a:prstGeom prst="rect">
            <a:avLst/>
          </a:prstGeom>
          <a:noFill/>
        </p:spPr>
        <p:txBody>
          <a:bodyPr wrap="square" rtlCol="0">
            <a:spAutoFit/>
          </a:bodyPr>
          <a:lstStyle/>
          <a:p>
            <a:r>
              <a:rPr lang="nn-NO" sz="1400" dirty="0">
                <a:latin typeface="Consolas" panose="020B0609020204030204" pitchFamily="49" charset="0"/>
              </a:rPr>
              <a:t>https://code.visualstudio.com/Download</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518181" y="1639697"/>
            <a:ext cx="4610100" cy="461665"/>
          </a:xfrm>
          <a:prstGeom prst="rect">
            <a:avLst/>
          </a:prstGeom>
          <a:noFill/>
        </p:spPr>
        <p:txBody>
          <a:bodyPr wrap="square" rtlCol="0">
            <a:spAutoFit/>
          </a:bodyPr>
          <a:lstStyle/>
          <a:p>
            <a:r>
              <a:rPr lang="en-US" sz="2400" dirty="0"/>
              <a:t>Install Visual Studio Code</a:t>
            </a:r>
          </a:p>
        </p:txBody>
      </p:sp>
      <p:sp>
        <p:nvSpPr>
          <p:cNvPr id="6" name="TextBox 5">
            <a:extLst>
              <a:ext uri="{FF2B5EF4-FFF2-40B4-BE49-F238E27FC236}">
                <a16:creationId xmlns:a16="http://schemas.microsoft.com/office/drawing/2014/main" id="{9753F025-9CF4-4941-9D1F-B4355603F621}"/>
              </a:ext>
            </a:extLst>
          </p:cNvPr>
          <p:cNvSpPr txBox="1"/>
          <p:nvPr/>
        </p:nvSpPr>
        <p:spPr>
          <a:xfrm>
            <a:off x="635282" y="3728374"/>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https://marketplace.visualstudio.com/items?itemName=ms-vscode-remote.remote-ssh</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390591" y="3266709"/>
            <a:ext cx="6318554" cy="461665"/>
          </a:xfrm>
          <a:prstGeom prst="rect">
            <a:avLst/>
          </a:prstGeom>
          <a:noFill/>
        </p:spPr>
        <p:txBody>
          <a:bodyPr wrap="square" rtlCol="0">
            <a:spAutoFit/>
          </a:bodyPr>
          <a:lstStyle/>
          <a:p>
            <a:r>
              <a:rPr lang="en-US" sz="2400" dirty="0"/>
              <a:t>Install Remote Development Extension</a:t>
            </a:r>
          </a:p>
        </p:txBody>
      </p:sp>
      <p:sp>
        <p:nvSpPr>
          <p:cNvPr id="9" name="TextBox 8">
            <a:extLst>
              <a:ext uri="{FF2B5EF4-FFF2-40B4-BE49-F238E27FC236}">
                <a16:creationId xmlns:a16="http://schemas.microsoft.com/office/drawing/2014/main" id="{CDEE749A-A373-4C60-911C-F3D1574D331B}"/>
              </a:ext>
            </a:extLst>
          </p:cNvPr>
          <p:cNvSpPr txBox="1"/>
          <p:nvPr/>
        </p:nvSpPr>
        <p:spPr>
          <a:xfrm>
            <a:off x="762872" y="5290431"/>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https://marketplace.visualstudio.com/items?itemName=ms-dotnettools.csharp</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518181" y="4828766"/>
            <a:ext cx="6318554" cy="461665"/>
          </a:xfrm>
          <a:prstGeom prst="rect">
            <a:avLst/>
          </a:prstGeom>
          <a:noFill/>
        </p:spPr>
        <p:txBody>
          <a:bodyPr wrap="square" rtlCol="0">
            <a:spAutoFit/>
          </a:bodyPr>
          <a:lstStyle/>
          <a:p>
            <a:r>
              <a:rPr lang="en-US" sz="2400" dirty="0"/>
              <a:t>C# extension</a:t>
            </a:r>
          </a:p>
        </p:txBody>
      </p:sp>
    </p:spTree>
    <p:extLst>
      <p:ext uri="{BB962C8B-B14F-4D97-AF65-F5344CB8AC3E}">
        <p14:creationId xmlns:p14="http://schemas.microsoft.com/office/powerpoint/2010/main" val="2854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6" name="TextBox 5">
            <a:extLst>
              <a:ext uri="{FF2B5EF4-FFF2-40B4-BE49-F238E27FC236}">
                <a16:creationId xmlns:a16="http://schemas.microsoft.com/office/drawing/2014/main" id="{9753F025-9CF4-4941-9D1F-B4355603F621}"/>
              </a:ext>
            </a:extLst>
          </p:cNvPr>
          <p:cNvSpPr txBox="1"/>
          <p:nvPr/>
        </p:nvSpPr>
        <p:spPr>
          <a:xfrm>
            <a:off x="667178" y="2020809"/>
            <a:ext cx="5021240" cy="575542"/>
          </a:xfrm>
          <a:prstGeom prst="rect">
            <a:avLst/>
          </a:prstGeom>
          <a:noFill/>
        </p:spPr>
        <p:txBody>
          <a:bodyPr wrap="square" rtlCol="0">
            <a:spAutoFit/>
          </a:bodyPr>
          <a:lstStyle/>
          <a:p>
            <a:r>
              <a:rPr lang="nn-NO" sz="1400" dirty="0">
                <a:latin typeface="Consolas" panose="020B0609020204030204" pitchFamily="49" charset="0"/>
              </a:rPr>
              <a:t>ssh-keygen –t rsa –b 4096</a:t>
            </a:r>
          </a:p>
          <a:p>
            <a:r>
              <a:rPr lang="nn-NO" sz="1400" dirty="0">
                <a:latin typeface="Consolas" panose="020B0609020204030204" pitchFamily="49" charset="0"/>
              </a:rPr>
              <a:t>ssh-keygen –t rsa –b 4096 –f id_rsa_root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1451055"/>
            <a:ext cx="6318554" cy="461665"/>
          </a:xfrm>
          <a:prstGeom prst="rect">
            <a:avLst/>
          </a:prstGeom>
          <a:noFill/>
        </p:spPr>
        <p:txBody>
          <a:bodyPr wrap="square" rtlCol="0">
            <a:spAutoFit/>
          </a:bodyPr>
          <a:lstStyle/>
          <a:p>
            <a:r>
              <a:rPr lang="en-US" sz="2400" dirty="0"/>
              <a:t>Generate 2 </a:t>
            </a:r>
            <a:r>
              <a:rPr lang="en-US" sz="2400" dirty="0" err="1"/>
              <a:t>ssh</a:t>
            </a:r>
            <a:r>
              <a:rPr lang="en-US" sz="2400" dirty="0"/>
              <a:t> authorization keys on Window</a:t>
            </a:r>
          </a:p>
        </p:txBody>
      </p:sp>
      <p:sp>
        <p:nvSpPr>
          <p:cNvPr id="9" name="TextBox 8">
            <a:extLst>
              <a:ext uri="{FF2B5EF4-FFF2-40B4-BE49-F238E27FC236}">
                <a16:creationId xmlns:a16="http://schemas.microsoft.com/office/drawing/2014/main" id="{CDEE749A-A373-4C60-911C-F3D1574D331B}"/>
              </a:ext>
            </a:extLst>
          </p:cNvPr>
          <p:cNvSpPr txBox="1"/>
          <p:nvPr/>
        </p:nvSpPr>
        <p:spPr>
          <a:xfrm>
            <a:off x="667178" y="3484754"/>
            <a:ext cx="8870226" cy="307777"/>
          </a:xfrm>
          <a:prstGeom prst="rect">
            <a:avLst/>
          </a:prstGeom>
          <a:noFill/>
        </p:spPr>
        <p:txBody>
          <a:bodyPr wrap="square" rtlCol="0">
            <a:spAutoFit/>
          </a:bodyPr>
          <a:lstStyle/>
          <a:p>
            <a:r>
              <a:rPr lang="nn-NO" sz="1400" dirty="0">
                <a:latin typeface="Consolas" panose="020B0609020204030204" pitchFamily="49" charset="0"/>
              </a:rPr>
              <a:t>scp .ssh/*.pub ubuntu@192.168.1.x: </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422487" y="3023089"/>
            <a:ext cx="6318554" cy="461665"/>
          </a:xfrm>
          <a:prstGeom prst="rect">
            <a:avLst/>
          </a:prstGeom>
          <a:noFill/>
        </p:spPr>
        <p:txBody>
          <a:bodyPr wrap="square" rtlCol="0">
            <a:spAutoFit/>
          </a:bodyPr>
          <a:lstStyle/>
          <a:p>
            <a:r>
              <a:rPr lang="en-US" sz="2400" dirty="0"/>
              <a:t>Copy the *.pub files to the Pi</a:t>
            </a:r>
          </a:p>
        </p:txBody>
      </p:sp>
      <p:sp>
        <p:nvSpPr>
          <p:cNvPr id="3" name="TextBox 2">
            <a:extLst>
              <a:ext uri="{FF2B5EF4-FFF2-40B4-BE49-F238E27FC236}">
                <a16:creationId xmlns:a16="http://schemas.microsoft.com/office/drawing/2014/main" id="{83807081-9807-48B0-A2DF-25692EB66FB0}"/>
              </a:ext>
            </a:extLst>
          </p:cNvPr>
          <p:cNvSpPr txBox="1"/>
          <p:nvPr/>
        </p:nvSpPr>
        <p:spPr>
          <a:xfrm>
            <a:off x="850604" y="3792531"/>
            <a:ext cx="7357731" cy="307777"/>
          </a:xfrm>
          <a:prstGeom prst="rect">
            <a:avLst/>
          </a:prstGeom>
          <a:noFill/>
        </p:spPr>
        <p:txBody>
          <a:bodyPr wrap="square" rtlCol="0">
            <a:spAutoFit/>
          </a:bodyPr>
          <a:lstStyle/>
          <a:p>
            <a:r>
              <a:rPr lang="en-US" sz="1400" i="1" dirty="0"/>
              <a:t>Doesn’t really matter how your get them there, just get them there.</a:t>
            </a:r>
          </a:p>
        </p:txBody>
      </p:sp>
      <p:sp>
        <p:nvSpPr>
          <p:cNvPr id="15" name="TextBox 14">
            <a:extLst>
              <a:ext uri="{FF2B5EF4-FFF2-40B4-BE49-F238E27FC236}">
                <a16:creationId xmlns:a16="http://schemas.microsoft.com/office/drawing/2014/main" id="{BC941271-B136-4B44-976A-F7071A2F6E3E}"/>
              </a:ext>
            </a:extLst>
          </p:cNvPr>
          <p:cNvSpPr txBox="1"/>
          <p:nvPr/>
        </p:nvSpPr>
        <p:spPr>
          <a:xfrm>
            <a:off x="667180" y="5138441"/>
            <a:ext cx="6414104" cy="307777"/>
          </a:xfrm>
          <a:prstGeom prst="rect">
            <a:avLst/>
          </a:prstGeom>
          <a:noFill/>
        </p:spPr>
        <p:txBody>
          <a:bodyPr wrap="square" rtlCol="0">
            <a:spAutoFit/>
          </a:bodyPr>
          <a:lstStyle/>
          <a:p>
            <a:r>
              <a:rPr lang="nn-NO" sz="1400" dirty="0">
                <a:latin typeface="Consolas" panose="020B0609020204030204" pitchFamily="49" charset="0"/>
              </a:rPr>
              <a:t>https://linuxize.com/post/how-to-enable-ssh-on-ubuntu-20-04/</a:t>
            </a:r>
            <a:endParaRPr lang="en-US" sz="1400" dirty="0">
              <a:latin typeface="Consolas" panose="020B0609020204030204" pitchFamily="49" charset="0"/>
            </a:endParaRPr>
          </a:p>
        </p:txBody>
      </p:sp>
      <p:sp>
        <p:nvSpPr>
          <p:cNvPr id="16" name="TextBox 15">
            <a:extLst>
              <a:ext uri="{FF2B5EF4-FFF2-40B4-BE49-F238E27FC236}">
                <a16:creationId xmlns:a16="http://schemas.microsoft.com/office/drawing/2014/main" id="{9FDCBB53-0D3E-49E5-A3CA-B7D2B4F3EDF5}"/>
              </a:ext>
            </a:extLst>
          </p:cNvPr>
          <p:cNvSpPr txBox="1"/>
          <p:nvPr/>
        </p:nvSpPr>
        <p:spPr>
          <a:xfrm>
            <a:off x="422487" y="4676776"/>
            <a:ext cx="6882079" cy="461665"/>
          </a:xfrm>
          <a:prstGeom prst="rect">
            <a:avLst/>
          </a:prstGeom>
          <a:noFill/>
        </p:spPr>
        <p:txBody>
          <a:bodyPr wrap="square" rtlCol="0">
            <a:spAutoFit/>
          </a:bodyPr>
          <a:lstStyle/>
          <a:p>
            <a:r>
              <a:rPr lang="en-US" sz="2400" dirty="0"/>
              <a:t>Ensure </a:t>
            </a:r>
            <a:r>
              <a:rPr lang="en-US" sz="2400" dirty="0" err="1"/>
              <a:t>ssh</a:t>
            </a:r>
            <a:r>
              <a:rPr lang="en-US" sz="2400" dirty="0"/>
              <a:t> access is enabled on the remote Pi</a:t>
            </a:r>
          </a:p>
        </p:txBody>
      </p:sp>
      <p:sp>
        <p:nvSpPr>
          <p:cNvPr id="17" name="TextBox 16">
            <a:extLst>
              <a:ext uri="{FF2B5EF4-FFF2-40B4-BE49-F238E27FC236}">
                <a16:creationId xmlns:a16="http://schemas.microsoft.com/office/drawing/2014/main" id="{1D987228-E907-498F-A88E-3B1EAA568DE4}"/>
              </a:ext>
            </a:extLst>
          </p:cNvPr>
          <p:cNvSpPr txBox="1"/>
          <p:nvPr/>
        </p:nvSpPr>
        <p:spPr>
          <a:xfrm>
            <a:off x="1417674" y="5643095"/>
            <a:ext cx="7357731" cy="307777"/>
          </a:xfrm>
          <a:prstGeom prst="rect">
            <a:avLst/>
          </a:prstGeom>
          <a:noFill/>
        </p:spPr>
        <p:txBody>
          <a:bodyPr wrap="square" rtlCol="0">
            <a:spAutoFit/>
          </a:bodyPr>
          <a:lstStyle/>
          <a:p>
            <a:r>
              <a:rPr lang="en-US" sz="1400" i="1" dirty="0"/>
              <a:t>Don’t really know these guys, but the setup they show is pretty easy to follow</a:t>
            </a:r>
          </a:p>
        </p:txBody>
      </p:sp>
    </p:spTree>
    <p:extLst>
      <p:ext uri="{BB962C8B-B14F-4D97-AF65-F5344CB8AC3E}">
        <p14:creationId xmlns:p14="http://schemas.microsoft.com/office/powerpoint/2010/main" val="8374589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80" y="1650942"/>
            <a:ext cx="6414104" cy="307777"/>
          </a:xfrm>
          <a:prstGeom prst="rect">
            <a:avLst/>
          </a:prstGeom>
          <a:noFill/>
        </p:spPr>
        <p:txBody>
          <a:bodyPr wrap="square" rtlCol="0">
            <a:spAutoFit/>
          </a:bodyPr>
          <a:lstStyle/>
          <a:p>
            <a:r>
              <a:rPr lang="nn-NO" sz="1400" dirty="0">
                <a:latin typeface="Consolas" panose="020B0609020204030204" pitchFamily="49" charset="0"/>
              </a:rPr>
              <a:t>sudo passwd root</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1189277"/>
            <a:ext cx="6882079" cy="461665"/>
          </a:xfrm>
          <a:prstGeom prst="rect">
            <a:avLst/>
          </a:prstGeom>
          <a:noFill/>
        </p:spPr>
        <p:txBody>
          <a:bodyPr wrap="square" rtlCol="0">
            <a:spAutoFit/>
          </a:bodyPr>
          <a:lstStyle/>
          <a:p>
            <a:r>
              <a:rPr lang="en-US" sz="2400" dirty="0"/>
              <a:t>Give root a logon password</a:t>
            </a:r>
          </a:p>
        </p:txBody>
      </p:sp>
      <p:sp>
        <p:nvSpPr>
          <p:cNvPr id="6" name="TextBox 5">
            <a:extLst>
              <a:ext uri="{FF2B5EF4-FFF2-40B4-BE49-F238E27FC236}">
                <a16:creationId xmlns:a16="http://schemas.microsoft.com/office/drawing/2014/main" id="{9753F025-9CF4-4941-9D1F-B4355603F621}"/>
              </a:ext>
            </a:extLst>
          </p:cNvPr>
          <p:cNvSpPr txBox="1"/>
          <p:nvPr/>
        </p:nvSpPr>
        <p:spPr>
          <a:xfrm>
            <a:off x="667178" y="2559469"/>
            <a:ext cx="6029996" cy="523220"/>
          </a:xfrm>
          <a:prstGeom prst="rect">
            <a:avLst/>
          </a:prstGeom>
          <a:noFill/>
        </p:spPr>
        <p:txBody>
          <a:bodyPr wrap="square" rtlCol="0">
            <a:spAutoFit/>
          </a:bodyPr>
          <a:lstStyle/>
          <a:p>
            <a:r>
              <a:rPr lang="nn-NO" sz="1400" dirty="0">
                <a:latin typeface="Consolas" panose="020B0609020204030204" pitchFamily="49" charset="0"/>
              </a:rPr>
              <a:t>cat id_rsa.pub &gt;&gt; .ssh/authorized_keys </a:t>
            </a:r>
          </a:p>
          <a:p>
            <a:r>
              <a:rPr lang="nn-NO" sz="1400" dirty="0">
                <a:latin typeface="Consolas" panose="020B0609020204030204" pitchFamily="49" charset="0"/>
              </a:rPr>
              <a:t>sudo cat id_ras_root.pub &gt;&gt; /root/.ssh/authorized_keys</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2128581"/>
            <a:ext cx="6318554" cy="461665"/>
          </a:xfrm>
          <a:prstGeom prst="rect">
            <a:avLst/>
          </a:prstGeom>
          <a:noFill/>
        </p:spPr>
        <p:txBody>
          <a:bodyPr wrap="square" rtlCol="0">
            <a:spAutoFit/>
          </a:bodyPr>
          <a:lstStyle/>
          <a:p>
            <a:r>
              <a:rPr lang="en-US" sz="2400" dirty="0"/>
              <a:t>Put the pub files in the correct place</a:t>
            </a:r>
          </a:p>
        </p:txBody>
      </p:sp>
      <p:sp>
        <p:nvSpPr>
          <p:cNvPr id="9" name="TextBox 8">
            <a:extLst>
              <a:ext uri="{FF2B5EF4-FFF2-40B4-BE49-F238E27FC236}">
                <a16:creationId xmlns:a16="http://schemas.microsoft.com/office/drawing/2014/main" id="{CDEE749A-A373-4C60-911C-F3D1574D331B}"/>
              </a:ext>
            </a:extLst>
          </p:cNvPr>
          <p:cNvSpPr txBox="1"/>
          <p:nvPr/>
        </p:nvSpPr>
        <p:spPr>
          <a:xfrm>
            <a:off x="623311" y="4173179"/>
            <a:ext cx="8870226" cy="307777"/>
          </a:xfrm>
          <a:prstGeom prst="rect">
            <a:avLst/>
          </a:prstGeom>
          <a:noFill/>
        </p:spPr>
        <p:txBody>
          <a:bodyPr wrap="square" rtlCol="0">
            <a:spAutoFit/>
          </a:bodyPr>
          <a:lstStyle/>
          <a:p>
            <a:r>
              <a:rPr lang="nn-NO" sz="1400" dirty="0">
                <a:latin typeface="Consolas" panose="020B0609020204030204" pitchFamily="49" charset="0"/>
              </a:rPr>
              <a:t>sudo vi /etc/ssh/sshd_config</a:t>
            </a:r>
          </a:p>
        </p:txBody>
      </p:sp>
      <p:sp>
        <p:nvSpPr>
          <p:cNvPr id="10" name="TextBox 9">
            <a:extLst>
              <a:ext uri="{FF2B5EF4-FFF2-40B4-BE49-F238E27FC236}">
                <a16:creationId xmlns:a16="http://schemas.microsoft.com/office/drawing/2014/main" id="{8E5A43A8-F193-4A56-92EA-144085DE7D87}"/>
              </a:ext>
            </a:extLst>
          </p:cNvPr>
          <p:cNvSpPr txBox="1"/>
          <p:nvPr/>
        </p:nvSpPr>
        <p:spPr>
          <a:xfrm>
            <a:off x="378620" y="3711514"/>
            <a:ext cx="6318554" cy="461665"/>
          </a:xfrm>
          <a:prstGeom prst="rect">
            <a:avLst/>
          </a:prstGeom>
          <a:noFill/>
        </p:spPr>
        <p:txBody>
          <a:bodyPr wrap="square" rtlCol="0">
            <a:spAutoFit/>
          </a:bodyPr>
          <a:lstStyle/>
          <a:p>
            <a:r>
              <a:rPr lang="en-US" sz="2400" dirty="0"/>
              <a:t>Tell the SSH daemon that root can login</a:t>
            </a:r>
          </a:p>
        </p:txBody>
      </p:sp>
      <p:sp>
        <p:nvSpPr>
          <p:cNvPr id="3" name="TextBox 2">
            <a:extLst>
              <a:ext uri="{FF2B5EF4-FFF2-40B4-BE49-F238E27FC236}">
                <a16:creationId xmlns:a16="http://schemas.microsoft.com/office/drawing/2014/main" id="{83807081-9807-48B0-A2DF-25692EB66FB0}"/>
              </a:ext>
            </a:extLst>
          </p:cNvPr>
          <p:cNvSpPr txBox="1"/>
          <p:nvPr/>
        </p:nvSpPr>
        <p:spPr>
          <a:xfrm>
            <a:off x="903767" y="3134330"/>
            <a:ext cx="7357731" cy="307777"/>
          </a:xfrm>
          <a:prstGeom prst="rect">
            <a:avLst/>
          </a:prstGeom>
          <a:noFill/>
        </p:spPr>
        <p:txBody>
          <a:bodyPr wrap="square" rtlCol="0">
            <a:spAutoFit/>
          </a:bodyPr>
          <a:lstStyle/>
          <a:p>
            <a:r>
              <a:rPr lang="en-US" sz="1400" i="1" dirty="0"/>
              <a:t>Be sure to dump the .pub files when you are done.  They are no longer needed.</a:t>
            </a:r>
          </a:p>
        </p:txBody>
      </p:sp>
      <p:sp>
        <p:nvSpPr>
          <p:cNvPr id="13" name="TextBox 12">
            <a:extLst>
              <a:ext uri="{FF2B5EF4-FFF2-40B4-BE49-F238E27FC236}">
                <a16:creationId xmlns:a16="http://schemas.microsoft.com/office/drawing/2014/main" id="{34839D36-E154-4EC9-A33D-9826AAB7C87D}"/>
              </a:ext>
            </a:extLst>
          </p:cNvPr>
          <p:cNvSpPr txBox="1"/>
          <p:nvPr/>
        </p:nvSpPr>
        <p:spPr>
          <a:xfrm>
            <a:off x="623311" y="5322350"/>
            <a:ext cx="8870226" cy="307777"/>
          </a:xfrm>
          <a:prstGeom prst="rect">
            <a:avLst/>
          </a:prstGeom>
          <a:noFill/>
        </p:spPr>
        <p:txBody>
          <a:bodyPr wrap="square" rtlCol="0">
            <a:spAutoFit/>
          </a:bodyPr>
          <a:lstStyle/>
          <a:p>
            <a:r>
              <a:rPr lang="en-US" sz="1400" dirty="0" err="1">
                <a:latin typeface="Consolas" panose="020B0609020204030204" pitchFamily="49" charset="0"/>
              </a:rPr>
              <a:t>PermitRootLogin</a:t>
            </a:r>
            <a:r>
              <a:rPr lang="en-US" sz="1400" dirty="0">
                <a:latin typeface="Consolas" panose="020B0609020204030204" pitchFamily="49" charset="0"/>
              </a:rPr>
              <a:t> yes</a:t>
            </a:r>
          </a:p>
        </p:txBody>
      </p:sp>
      <p:sp>
        <p:nvSpPr>
          <p:cNvPr id="15" name="TextBox 14">
            <a:extLst>
              <a:ext uri="{FF2B5EF4-FFF2-40B4-BE49-F238E27FC236}">
                <a16:creationId xmlns:a16="http://schemas.microsoft.com/office/drawing/2014/main" id="{343C7B77-83FF-4FC9-9BEE-156DE13831A0}"/>
              </a:ext>
            </a:extLst>
          </p:cNvPr>
          <p:cNvSpPr txBox="1"/>
          <p:nvPr/>
        </p:nvSpPr>
        <p:spPr>
          <a:xfrm>
            <a:off x="378619" y="4860685"/>
            <a:ext cx="8052999" cy="461665"/>
          </a:xfrm>
          <a:prstGeom prst="rect">
            <a:avLst/>
          </a:prstGeom>
          <a:noFill/>
        </p:spPr>
        <p:txBody>
          <a:bodyPr wrap="square" rtlCol="0">
            <a:spAutoFit/>
          </a:bodyPr>
          <a:lstStyle/>
          <a:p>
            <a:r>
              <a:rPr lang="nn-NO" sz="2400" dirty="0">
                <a:latin typeface="Consolas" panose="020B0609020204030204" pitchFamily="49" charset="0"/>
              </a:rPr>
              <a:t>Uncomment and change the following line to: </a:t>
            </a:r>
          </a:p>
        </p:txBody>
      </p:sp>
      <p:sp>
        <p:nvSpPr>
          <p:cNvPr id="16" name="TextBox 15">
            <a:extLst>
              <a:ext uri="{FF2B5EF4-FFF2-40B4-BE49-F238E27FC236}">
                <a16:creationId xmlns:a16="http://schemas.microsoft.com/office/drawing/2014/main" id="{5F7491BF-1A96-46AE-96E7-DFCEB8DAFC43}"/>
              </a:ext>
            </a:extLst>
          </p:cNvPr>
          <p:cNvSpPr txBox="1"/>
          <p:nvPr/>
        </p:nvSpPr>
        <p:spPr>
          <a:xfrm>
            <a:off x="378619" y="5782722"/>
            <a:ext cx="6882079" cy="461665"/>
          </a:xfrm>
          <a:prstGeom prst="rect">
            <a:avLst/>
          </a:prstGeom>
          <a:noFill/>
        </p:spPr>
        <p:txBody>
          <a:bodyPr wrap="square" rtlCol="0">
            <a:spAutoFit/>
          </a:bodyPr>
          <a:lstStyle/>
          <a:p>
            <a:r>
              <a:rPr lang="en-US" sz="2400" dirty="0"/>
              <a:t>Save the file and reboot</a:t>
            </a:r>
          </a:p>
        </p:txBody>
      </p:sp>
    </p:spTree>
    <p:extLst>
      <p:ext uri="{BB962C8B-B14F-4D97-AF65-F5344CB8AC3E}">
        <p14:creationId xmlns:p14="http://schemas.microsoft.com/office/powerpoint/2010/main" val="3250819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Now what command-line boy?</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79" y="3405315"/>
            <a:ext cx="9295527" cy="307777"/>
          </a:xfrm>
          <a:prstGeom prst="rect">
            <a:avLst/>
          </a:prstGeom>
          <a:noFill/>
        </p:spPr>
        <p:txBody>
          <a:bodyPr wrap="square" rtlCol="0">
            <a:spAutoFit/>
          </a:bodyPr>
          <a:lstStyle/>
          <a:p>
            <a:r>
              <a:rPr lang="nn-NO" sz="1400" dirty="0">
                <a:latin typeface="Consolas" panose="020B0609020204030204" pitchFamily="49" charset="0"/>
              </a:rPr>
              <a:t>curl -sSL https://aka.ms/getvsdbgsh | /bin/sh /dev/stdin -v latest -l ~/vsdbg</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2943650"/>
            <a:ext cx="6882079" cy="461665"/>
          </a:xfrm>
          <a:prstGeom prst="rect">
            <a:avLst/>
          </a:prstGeom>
          <a:noFill/>
        </p:spPr>
        <p:txBody>
          <a:bodyPr wrap="square" rtlCol="0">
            <a:spAutoFit/>
          </a:bodyPr>
          <a:lstStyle/>
          <a:p>
            <a:r>
              <a:rPr lang="en-US" sz="2400" dirty="0"/>
              <a:t>Install the remote debugger on the Pi</a:t>
            </a:r>
          </a:p>
        </p:txBody>
      </p:sp>
    </p:spTree>
    <p:extLst>
      <p:ext uri="{BB962C8B-B14F-4D97-AF65-F5344CB8AC3E}">
        <p14:creationId xmlns:p14="http://schemas.microsoft.com/office/powerpoint/2010/main" val="758050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6D7F6-CA10-4CB5-B21A-244D66854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4" name="TextBox 3">
            <a:extLst>
              <a:ext uri="{FF2B5EF4-FFF2-40B4-BE49-F238E27FC236}">
                <a16:creationId xmlns:a16="http://schemas.microsoft.com/office/drawing/2014/main" id="{AF74AD28-AECE-49D7-AC15-FC2C6C533A47}"/>
              </a:ext>
            </a:extLst>
          </p:cNvPr>
          <p:cNvSpPr txBox="1"/>
          <p:nvPr/>
        </p:nvSpPr>
        <p:spPr>
          <a:xfrm>
            <a:off x="704238" y="2218989"/>
            <a:ext cx="11155638" cy="1210011"/>
          </a:xfrm>
          <a:prstGeom prst="rect">
            <a:avLst/>
          </a:prstGeom>
          <a:noFill/>
        </p:spPr>
        <p:txBody>
          <a:bodyPr wrap="square" rtlCol="0">
            <a:spAutoFit/>
          </a:bodyPr>
          <a:lstStyle/>
          <a:p>
            <a:pPr>
              <a:lnSpc>
                <a:spcPct val="150000"/>
              </a:lnSpc>
            </a:pPr>
            <a:r>
              <a:rPr lang="en-US" sz="5400" dirty="0"/>
              <a:t>Can we just see the debug demo now?</a:t>
            </a:r>
          </a:p>
        </p:txBody>
      </p:sp>
      <p:sp>
        <p:nvSpPr>
          <p:cNvPr id="5" name="Text Placeholder 5">
            <a:extLst>
              <a:ext uri="{FF2B5EF4-FFF2-40B4-BE49-F238E27FC236}">
                <a16:creationId xmlns:a16="http://schemas.microsoft.com/office/drawing/2014/main" id="{FA262B52-D2BE-43D8-8A4A-F7D151C557D9}"/>
              </a:ext>
            </a:extLst>
          </p:cNvPr>
          <p:cNvSpPr txBox="1">
            <a:spLocks/>
          </p:cNvSpPr>
          <p:nvPr/>
        </p:nvSpPr>
        <p:spPr>
          <a:xfrm>
            <a:off x="1573420" y="4540151"/>
            <a:ext cx="8849956" cy="48768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Still need to setup a launch and task file, but that is in the demo.</a:t>
            </a:r>
          </a:p>
        </p:txBody>
      </p:sp>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708591" y="1176411"/>
            <a:ext cx="10774818" cy="4839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with Kanban (PSK) Certification Course</a:t>
            </a:r>
            <a:r>
              <a:rPr lang="en-US" sz="2000" b="0" i="0" dirty="0">
                <a:solidFill>
                  <a:srgbClr val="FFFFFF"/>
                </a:solidFill>
                <a:effectLst/>
                <a:latin typeface="Merriweather"/>
              </a:rPr>
              <a:t> </a:t>
            </a:r>
            <a:r>
              <a:rPr lang="en-US" sz="2000" i="1" dirty="0">
                <a:solidFill>
                  <a:srgbClr val="FEFFFF"/>
                </a:solidFill>
                <a:latin typeface="Calibri" panose="020F0502020204030204" pitchFamily="34" charset="0"/>
                <a:ea typeface="Open Sans" panose="020B0606030504020204" pitchFamily="34" charset="0"/>
                <a:cs typeface="Calibri" panose="020F0502020204030204" pitchFamily="34" charset="0"/>
              </a:rPr>
              <a:t>January 26-27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Open Sans" panose="020B0606030504020204" pitchFamily="34" charset="0"/>
              <a:cs typeface="Calibri" panose="020F0502020204030204" pitchFamily="34" charset="0"/>
            </a:endParaRPr>
          </a:p>
          <a:p>
            <a:pPr lvl="0">
              <a:spcAft>
                <a:spcPts val="1500"/>
              </a:spcAft>
              <a:defRPr/>
            </a:pPr>
            <a:r>
              <a:rPr lang="en-US" b="0" i="0" dirty="0">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where participants learn how to leverage Scrum to maximize the value of products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and services The Professional Scrum Product Owner (PSPO) is a 2-day certification training (offered online and in person) .</a:t>
            </a:r>
            <a:endParaRPr kumimoji="0" lang="en-US" b="0" i="0" u="none" strike="noStrike" kern="1200" cap="none" spc="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Master (PSM)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09-10</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Professional Scrum Master (PSM) is a 2-day certification course (offered online and in person) that explains the principles and empirical process theory behind the Scrum framework, and the important role that the Scrum Master has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lumMod val="1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chemeClr val="bg1"/>
                </a:solidFill>
                <a:effectLst/>
                <a:latin typeface="Calibri" panose="020F0502020204030204" pitchFamily="34" charset="0"/>
                <a:cs typeface="Calibri" panose="020F0502020204030204" pitchFamily="34" charset="0"/>
              </a:rPr>
              <a:t>Professional Agile Leadership - Essentials (PAL-E)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16-17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1500"/>
              </a:spcAft>
              <a:buClrTx/>
              <a:buSzTx/>
              <a:buFontTx/>
              <a:buNone/>
              <a:tabLst/>
              <a:defRPr/>
            </a:pPr>
            <a:r>
              <a:rPr lang="en-US" b="0" i="0" dirty="0">
                <a:solidFill>
                  <a:schemeClr val="bg1">
                    <a:lumMod val="10000"/>
                  </a:schemeClr>
                </a:solidFill>
                <a:effectLst/>
                <a:latin typeface="Open Sans" panose="020B0606030504020204" pitchFamily="34" charset="0"/>
              </a:rPr>
              <a:t>The </a:t>
            </a:r>
            <a:r>
              <a:rPr lang="en-US" b="1" i="0" dirty="0">
                <a:solidFill>
                  <a:schemeClr val="bg1">
                    <a:lumMod val="10000"/>
                  </a:schemeClr>
                </a:solidFill>
                <a:effectLst/>
                <a:latin typeface="Open Sans" panose="020B0606030504020204" pitchFamily="34" charset="0"/>
              </a:rPr>
              <a:t>Professional Agile Leadership Essentials</a:t>
            </a:r>
            <a:r>
              <a:rPr lang="en-US" b="0" i="0" dirty="0">
                <a:solidFill>
                  <a:schemeClr val="bg1">
                    <a:lumMod val="10000"/>
                  </a:schemeClr>
                </a:solidFill>
                <a:effectLst/>
                <a:latin typeface="Open Sans" panose="020B0606030504020204" pitchFamily="34" charset="0"/>
              </a:rPr>
              <a:t> (PAL-E) course provides a foundation for the role that leaders play in creating the conditions for a successful Agile transformation. This course was developed by Scrum.org in collaboration with the Professional Scrum Trainer community. After the class, students are eligible for the PAL I assessment certification. If you pass the assessment, you will gain the industry recognized PAL I certification. This certification will NEVER expire, and it makes you part of an elite community of PAL I badge holders.</a:t>
            </a:r>
            <a:endParaRPr kumimoji="0" lang="en-US" sz="1800" b="0" i="0" u="none" strike="noStrike" kern="1200" cap="none" spc="0" normalizeH="0" baseline="0" noProof="0" dirty="0">
              <a:ln>
                <a:noFill/>
              </a:ln>
              <a:solidFill>
                <a:schemeClr val="bg1">
                  <a:lumMod val="10000"/>
                </a:scheme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p:txBody>
      </p:sp>
      <p:sp>
        <p:nvSpPr>
          <p:cNvPr id="8" name="TextBox 7">
            <a:extLst>
              <a:ext uri="{FF2B5EF4-FFF2-40B4-BE49-F238E27FC236}">
                <a16:creationId xmlns:a16="http://schemas.microsoft.com/office/drawing/2014/main" id="{A2C1C614-1513-44C7-BFCF-41B078572768}"/>
              </a:ext>
            </a:extLst>
          </p:cNvPr>
          <p:cNvSpPr txBox="1"/>
          <p:nvPr/>
        </p:nvSpPr>
        <p:spPr>
          <a:xfrm>
            <a:off x="2878239" y="6016197"/>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75437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9558-B0BC-480B-8BDB-9A8A53B05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24" name="Picture Placeholder 23">
            <a:extLst>
              <a:ext uri="{FF2B5EF4-FFF2-40B4-BE49-F238E27FC236}">
                <a16:creationId xmlns:a16="http://schemas.microsoft.com/office/drawing/2014/main" id="{F87FC263-329D-43AC-861B-E57D003EBA0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30090" r="30090"/>
          <a:stretch>
            <a:fillRect/>
          </a:stretch>
        </p:blipFill>
        <p:spPr>
          <a:xfrm>
            <a:off x="1318435" y="671682"/>
            <a:ext cx="4560723" cy="5528324"/>
          </a:xfrm>
        </p:spPr>
      </p:pic>
      <p:sp>
        <p:nvSpPr>
          <p:cNvPr id="8" name="Title 7">
            <a:extLst>
              <a:ext uri="{FF2B5EF4-FFF2-40B4-BE49-F238E27FC236}">
                <a16:creationId xmlns:a16="http://schemas.microsoft.com/office/drawing/2014/main" id="{8904CA24-C7AE-4CDE-B649-D429D561F8ED}"/>
              </a:ext>
            </a:extLst>
          </p:cNvPr>
          <p:cNvSpPr>
            <a:spLocks noGrp="1"/>
          </p:cNvSpPr>
          <p:nvPr>
            <p:ph type="title"/>
          </p:nvPr>
        </p:nvSpPr>
        <p:spPr>
          <a:xfrm>
            <a:off x="6312565" y="1359374"/>
            <a:ext cx="4401312" cy="788103"/>
          </a:xfrm>
        </p:spPr>
        <p:txBody>
          <a:bodyPr/>
          <a:lstStyle/>
          <a:p>
            <a:r>
              <a:rPr lang="en-US" dirty="0">
                <a:solidFill>
                  <a:schemeClr val="bg1"/>
                </a:solidFill>
              </a:rPr>
              <a:t>C# worker project….</a:t>
            </a:r>
          </a:p>
        </p:txBody>
      </p:sp>
      <p:sp>
        <p:nvSpPr>
          <p:cNvPr id="12" name="Text Placeholder 11">
            <a:extLst>
              <a:ext uri="{FF2B5EF4-FFF2-40B4-BE49-F238E27FC236}">
                <a16:creationId xmlns:a16="http://schemas.microsoft.com/office/drawing/2014/main" id="{C7380D00-7861-4B94-8BCE-68AA052BB741}"/>
              </a:ext>
            </a:extLst>
          </p:cNvPr>
          <p:cNvSpPr>
            <a:spLocks noGrp="1"/>
          </p:cNvSpPr>
          <p:nvPr>
            <p:ph type="body" sz="half" idx="2"/>
          </p:nvPr>
        </p:nvSpPr>
        <p:spPr>
          <a:xfrm>
            <a:off x="6312842" y="2796171"/>
            <a:ext cx="4400764" cy="2737845"/>
          </a:xfrm>
        </p:spPr>
        <p:txBody>
          <a:bodyPr/>
          <a:lstStyle/>
          <a:p>
            <a:pPr marL="171450" indent="-171450">
              <a:buClr>
                <a:schemeClr val="bg1"/>
              </a:buClr>
              <a:buFont typeface="Arial" panose="020B0604020202020204" pitchFamily="34" charset="0"/>
              <a:buChar char="•"/>
            </a:pPr>
            <a:r>
              <a:rPr lang="en-US" dirty="0">
                <a:solidFill>
                  <a:schemeClr val="bg1"/>
                </a:solidFill>
              </a:rPr>
              <a:t>OS: Raspbian</a:t>
            </a:r>
          </a:p>
          <a:p>
            <a:pPr marL="171450" indent="-171450">
              <a:buClr>
                <a:schemeClr val="bg1"/>
              </a:buClr>
              <a:buFont typeface="Arial" panose="020B0604020202020204" pitchFamily="34" charset="0"/>
              <a:buChar char="•"/>
            </a:pPr>
            <a:r>
              <a:rPr lang="en-US" dirty="0">
                <a:solidFill>
                  <a:schemeClr val="bg1"/>
                </a:solidFill>
              </a:rPr>
              <a:t>Process starts at boot time</a:t>
            </a:r>
          </a:p>
          <a:p>
            <a:pPr marL="171450" indent="-171450">
              <a:buClr>
                <a:schemeClr val="bg1"/>
              </a:buClr>
              <a:buFont typeface="Arial" panose="020B0604020202020204" pitchFamily="34" charset="0"/>
              <a:buChar char="•"/>
            </a:pPr>
            <a:r>
              <a:rPr lang="en-US" dirty="0">
                <a:solidFill>
                  <a:schemeClr val="bg1"/>
                </a:solidFill>
              </a:rPr>
              <a:t>Controlled by the system</a:t>
            </a:r>
          </a:p>
          <a:p>
            <a:pPr marL="171450" indent="-171450">
              <a:buClr>
                <a:schemeClr val="bg1"/>
              </a:buClr>
              <a:buFont typeface="Arial" panose="020B0604020202020204" pitchFamily="34" charset="0"/>
              <a:buChar char="•"/>
            </a:pPr>
            <a:r>
              <a:rPr lang="en-US" dirty="0">
                <a:solidFill>
                  <a:schemeClr val="bg1"/>
                </a:solidFill>
              </a:rPr>
              <a:t>Integrates with all the standard logging</a:t>
            </a:r>
          </a:p>
          <a:p>
            <a:pPr marL="171450" indent="-171450">
              <a:buClr>
                <a:schemeClr val="bg1"/>
              </a:buClr>
              <a:buFont typeface="Arial" panose="020B0604020202020204" pitchFamily="34" charset="0"/>
              <a:buChar char="•"/>
            </a:pPr>
            <a:r>
              <a:rPr lang="en-US" dirty="0">
                <a:solidFill>
                  <a:schemeClr val="bg1"/>
                </a:solidFill>
              </a:rPr>
              <a:t>Button triggers a pick of some text and feeds that to an external program</a:t>
            </a:r>
          </a:p>
          <a:p>
            <a:pPr marL="171450" indent="-171450">
              <a:buClr>
                <a:schemeClr val="bg1"/>
              </a:buClr>
              <a:buFont typeface="Arial" panose="020B0604020202020204" pitchFamily="34" charset="0"/>
              <a:buChar char="•"/>
            </a:pPr>
            <a:r>
              <a:rPr lang="en-US" dirty="0">
                <a:solidFill>
                  <a:schemeClr val="bg1"/>
                </a:solidFill>
              </a:rPr>
              <a:t>Python is doing the eyes, https://www.adafruit.com/product/3813</a:t>
            </a:r>
          </a:p>
          <a:p>
            <a:pPr marL="171450" indent="-171450">
              <a:buClr>
                <a:schemeClr val="bg1"/>
              </a:buClr>
              <a:buFont typeface="Arial" panose="020B0604020202020204" pitchFamily="34" charset="0"/>
              <a:buChar char="•"/>
            </a:pPr>
            <a:r>
              <a:rPr lang="en-US" dirty="0">
                <a:solidFill>
                  <a:schemeClr val="bg1"/>
                </a:solidFill>
              </a:rPr>
              <a:t>Mask from </a:t>
            </a:r>
            <a:r>
              <a:rPr lang="en-US" dirty="0" err="1">
                <a:solidFill>
                  <a:schemeClr val="bg1"/>
                </a:solidFill>
              </a:rPr>
              <a:t>thingiverse</a:t>
            </a:r>
            <a:r>
              <a:rPr lang="en-US" dirty="0">
                <a:solidFill>
                  <a:schemeClr val="bg1"/>
                </a:solidFill>
              </a:rPr>
              <a:t>, all other parts modeled and printed</a:t>
            </a:r>
          </a:p>
        </p:txBody>
      </p:sp>
      <p:sp>
        <p:nvSpPr>
          <p:cNvPr id="21" name="TextBox 20">
            <a:extLst>
              <a:ext uri="{FF2B5EF4-FFF2-40B4-BE49-F238E27FC236}">
                <a16:creationId xmlns:a16="http://schemas.microsoft.com/office/drawing/2014/main" id="{29E1B661-DF71-499F-ABAA-F71C8EED7E40}"/>
              </a:ext>
            </a:extLst>
          </p:cNvPr>
          <p:cNvSpPr txBox="1"/>
          <p:nvPr/>
        </p:nvSpPr>
        <p:spPr>
          <a:xfrm>
            <a:off x="6312565" y="488343"/>
            <a:ext cx="4400764" cy="584775"/>
          </a:xfrm>
          <a:prstGeom prst="rect">
            <a:avLst/>
          </a:prstGeom>
          <a:noFill/>
        </p:spPr>
        <p:txBody>
          <a:bodyPr wrap="square" rtlCol="0">
            <a:spAutoFit/>
          </a:bodyPr>
          <a:lstStyle/>
          <a:p>
            <a:r>
              <a:rPr lang="en-US" sz="3200" dirty="0">
                <a:solidFill>
                  <a:schemeClr val="bg1"/>
                </a:solidFill>
              </a:rPr>
              <a:t>Talking Head…</a:t>
            </a:r>
          </a:p>
        </p:txBody>
      </p:sp>
      <p:sp>
        <p:nvSpPr>
          <p:cNvPr id="110" name="TextBox 109">
            <a:extLst>
              <a:ext uri="{FF2B5EF4-FFF2-40B4-BE49-F238E27FC236}">
                <a16:creationId xmlns:a16="http://schemas.microsoft.com/office/drawing/2014/main" id="{78884E23-76A5-4BA2-BBB1-C76C7A43A6B3}"/>
              </a:ext>
            </a:extLst>
          </p:cNvPr>
          <p:cNvSpPr txBox="1"/>
          <p:nvPr/>
        </p:nvSpPr>
        <p:spPr>
          <a:xfrm>
            <a:off x="6312565" y="5698366"/>
            <a:ext cx="4741153" cy="369332"/>
          </a:xfrm>
          <a:prstGeom prst="rect">
            <a:avLst/>
          </a:prstGeom>
          <a:noFill/>
        </p:spPr>
        <p:txBody>
          <a:bodyPr wrap="square">
            <a:spAutoFit/>
          </a:bodyPr>
          <a:lstStyle/>
          <a:p>
            <a:r>
              <a:rPr lang="en-US" dirty="0">
                <a:solidFill>
                  <a:schemeClr val="bg1"/>
                </a:solidFill>
              </a:rPr>
              <a:t>https://github.com/pulcher/TalkingHead</a:t>
            </a:r>
          </a:p>
        </p:txBody>
      </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0289827" cy="1107996"/>
          </a:xfrm>
          <a:prstGeom prst="rect">
            <a:avLst/>
          </a:prstGeom>
          <a:noFill/>
        </p:spPr>
        <p:txBody>
          <a:bodyPr wrap="square" rtlCol="0">
            <a:spAutoFit/>
          </a:bodyPr>
          <a:lstStyle/>
          <a:p>
            <a:r>
              <a:rPr lang="en-US" sz="6600" dirty="0"/>
              <a:t>My Asks and question time:</a:t>
            </a:r>
          </a:p>
        </p:txBody>
      </p:sp>
      <p:sp>
        <p:nvSpPr>
          <p:cNvPr id="4" name="TextBox 3">
            <a:extLst>
              <a:ext uri="{FF2B5EF4-FFF2-40B4-BE49-F238E27FC236}">
                <a16:creationId xmlns:a16="http://schemas.microsoft.com/office/drawing/2014/main" id="{2A626EC8-4C55-46E0-AF69-08DD8419DF1C}"/>
              </a:ext>
            </a:extLst>
          </p:cNvPr>
          <p:cNvSpPr txBox="1"/>
          <p:nvPr/>
        </p:nvSpPr>
        <p:spPr>
          <a:xfrm>
            <a:off x="243191" y="1857983"/>
            <a:ext cx="11595371" cy="4524315"/>
          </a:xfrm>
          <a:prstGeom prst="rect">
            <a:avLst/>
          </a:prstGeom>
          <a:noFill/>
        </p:spPr>
        <p:txBody>
          <a:bodyPr wrap="square" lIns="91440" tIns="45720" rIns="91440" bIns="45720" rtlCol="0" anchor="t">
            <a:spAutoFit/>
          </a:bodyPr>
          <a:lstStyle/>
          <a:p>
            <a:pPr marL="571500" indent="-571500">
              <a:lnSpc>
                <a:spcPct val="150000"/>
              </a:lnSpc>
              <a:buFont typeface="Arial" panose="020B0604020202020204" pitchFamily="34" charset="0"/>
              <a:buChar char="•"/>
            </a:pPr>
            <a:r>
              <a:rPr lang="en-US" sz="3600" dirty="0"/>
              <a:t>Install .NET 5 and write a program or two</a:t>
            </a:r>
          </a:p>
          <a:p>
            <a:pPr marL="571500" indent="-571500">
              <a:lnSpc>
                <a:spcPct val="150000"/>
              </a:lnSpc>
              <a:buFont typeface="Arial" panose="020B0604020202020204" pitchFamily="34" charset="0"/>
              <a:buChar char="•"/>
            </a:pPr>
            <a:r>
              <a:rPr lang="en-US" sz="3600" dirty="0"/>
              <a:t>Get a Raspberry PI and some parts</a:t>
            </a:r>
          </a:p>
          <a:p>
            <a:pPr marL="571500" indent="-571500">
              <a:lnSpc>
                <a:spcPct val="150000"/>
              </a:lnSpc>
              <a:buFont typeface="Arial" panose="020B0604020202020204" pitchFamily="34" charset="0"/>
              <a:buChar char="•"/>
            </a:pPr>
            <a:r>
              <a:rPr lang="en-US" sz="3600" dirty="0"/>
              <a:t>Make something fun with both hardware and software</a:t>
            </a:r>
          </a:p>
          <a:p>
            <a:pPr marL="571500" indent="-571500">
              <a:lnSpc>
                <a:spcPct val="150000"/>
              </a:lnSpc>
              <a:buFont typeface="Arial" panose="020B0604020202020204" pitchFamily="34" charset="0"/>
              <a:buChar char="•"/>
            </a:pPr>
            <a:r>
              <a:rPr lang="en-US" sz="3600" dirty="0"/>
              <a:t>Send me some feedback: harold.pulcher@improving.com</a:t>
            </a:r>
          </a:p>
          <a:p>
            <a:pPr marL="571500" indent="-571500">
              <a:lnSpc>
                <a:spcPct val="150000"/>
              </a:lnSpc>
              <a:buFont typeface="Arial" panose="020B0604020202020204" pitchFamily="34" charset="0"/>
              <a:buChar char="•"/>
            </a:pPr>
            <a:r>
              <a:rPr lang="en-US" sz="3600" dirty="0"/>
              <a:t>Follow me on Twitch and Twitter: @haroldpulcher</a:t>
            </a:r>
          </a:p>
          <a:p>
            <a:endParaRPr lang="en-US" dirty="0"/>
          </a:p>
        </p:txBody>
      </p:sp>
      <p:pic>
        <p:nvPicPr>
          <p:cNvPr id="3" name="Picture 2">
            <a:extLst>
              <a:ext uri="{FF2B5EF4-FFF2-40B4-BE49-F238E27FC236}">
                <a16:creationId xmlns:a16="http://schemas.microsoft.com/office/drawing/2014/main" id="{8EA3C78E-02DB-4F2B-99BE-91A364BB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453956" y="1617807"/>
            <a:ext cx="11284085" cy="337335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Talk </a:t>
            </a:r>
            <a:r>
              <a:rPr lang="en-US" dirty="0" err="1"/>
              <a:t>github</a:t>
            </a:r>
            <a:r>
              <a:rPr lang="en-US" dirty="0"/>
              <a:t> repo: </a:t>
            </a:r>
            <a:r>
              <a:rPr lang="en-US" sz="1800" dirty="0">
                <a:solidFill>
                  <a:schemeClr val="tx1"/>
                </a:solidFill>
              </a:rPr>
              <a:t>http://bit.ly/dotnet-pi</a:t>
            </a:r>
            <a:endParaRPr lang="en-US" dirty="0"/>
          </a:p>
          <a:p>
            <a:pPr marL="285750" indent="-285750">
              <a:lnSpc>
                <a:spcPct val="150000"/>
              </a:lnSpc>
              <a:buFont typeface="Arial" panose="020B0604020202020204" pitchFamily="34" charset="0"/>
              <a:buChar char="•"/>
            </a:pPr>
            <a:r>
              <a:rPr lang="en-US" dirty="0"/>
              <a:t>Where to download .NET 5: https://dotnet.microsoft.com/download/dotnet/5.0</a:t>
            </a:r>
            <a:endParaRPr lang="en-US" dirty="0">
              <a:cs typeface="Calibri"/>
            </a:endParaRPr>
          </a:p>
          <a:p>
            <a:pPr marL="285750" indent="-285750">
              <a:lnSpc>
                <a:spcPct val="150000"/>
              </a:lnSpc>
              <a:buFont typeface="Arial" panose="020B0604020202020204" pitchFamily="34" charset="0"/>
              <a:buChar char="•"/>
            </a:pPr>
            <a:r>
              <a:rPr lang="en-US" dirty="0"/>
              <a:t>Manual install steps: https://docs.microsoft.com/en-us/dotnet/core/install/linux-ubuntu#2004-</a:t>
            </a:r>
          </a:p>
          <a:p>
            <a:pPr marL="285750" indent="-285750">
              <a:lnSpc>
                <a:spcPct val="150000"/>
              </a:lnSpc>
              <a:buFont typeface="Arial" panose="020B0604020202020204" pitchFamily="34" charset="0"/>
              <a:buChar char="•"/>
            </a:pPr>
            <a:r>
              <a:rPr lang="en-US" dirty="0"/>
              <a:t>Scott </a:t>
            </a:r>
            <a:r>
              <a:rPr lang="en-US" dirty="0" err="1"/>
              <a:t>Hanselman</a:t>
            </a:r>
            <a:r>
              <a:rPr lang="en-US" dirty="0"/>
              <a:t> helped: https://www.hanselman.com/blog/remote-debugging-with-vs-code-on-windows-to-a-raspberry-pi-using-net-core-on-arm</a:t>
            </a:r>
          </a:p>
          <a:p>
            <a:pPr marL="285750" indent="-285750">
              <a:lnSpc>
                <a:spcPct val="150000"/>
              </a:lnSpc>
              <a:buFont typeface="Arial" panose="020B0604020202020204" pitchFamily="34" charset="0"/>
              <a:buChar char="•"/>
            </a:pPr>
            <a:r>
              <a:rPr lang="en-US" dirty="0"/>
              <a:t>Adafruit eyes: https://www.adafruit.com/product/3813</a:t>
            </a:r>
          </a:p>
          <a:p>
            <a:pPr marL="285750" indent="-285750">
              <a:lnSpc>
                <a:spcPct val="150000"/>
              </a:lnSpc>
              <a:buFont typeface="Arial" panose="020B0604020202020204" pitchFamily="34" charset="0"/>
              <a:buChar char="•"/>
            </a:pPr>
            <a:r>
              <a:rPr lang="en-US" dirty="0"/>
              <a:t>Talking Head: https://github.com/pulcher/TalkingHead</a:t>
            </a:r>
          </a:p>
          <a:p>
            <a:pPr marL="285750" indent="-285750">
              <a:lnSpc>
                <a:spcPct val="150000"/>
              </a:lnSpc>
              <a:buFont typeface="Arial" panose="020B0604020202020204" pitchFamily="34" charset="0"/>
              <a:buChar char="•"/>
            </a:pPr>
            <a:endParaRPr lang="en-US" dirty="0">
              <a:cs typeface="Calibri"/>
            </a:endParaRPr>
          </a:p>
        </p:txBody>
      </p:sp>
      <p:sp>
        <p:nvSpPr>
          <p:cNvPr id="2" name="TextBox 1">
            <a:extLst>
              <a:ext uri="{FF2B5EF4-FFF2-40B4-BE49-F238E27FC236}">
                <a16:creationId xmlns:a16="http://schemas.microsoft.com/office/drawing/2014/main" id="{49FCAF02-E931-42ED-BCA7-31B9D6084859}"/>
              </a:ext>
            </a:extLst>
          </p:cNvPr>
          <p:cNvSpPr txBox="1"/>
          <p:nvPr/>
        </p:nvSpPr>
        <p:spPr>
          <a:xfrm>
            <a:off x="2256817" y="6281848"/>
            <a:ext cx="7315200" cy="369332"/>
          </a:xfrm>
          <a:prstGeom prst="rect">
            <a:avLst/>
          </a:prstGeom>
          <a:noFill/>
        </p:spPr>
        <p:txBody>
          <a:bodyPr wrap="square" rtlCol="0">
            <a:spAutoFit/>
          </a:bodyPr>
          <a:lstStyle/>
          <a:p>
            <a:r>
              <a:rPr lang="en-US" dirty="0"/>
              <a:t>* All images are personal or obtained from the “free” section of pixabay.com</a:t>
            </a:r>
          </a:p>
        </p:txBody>
      </p:sp>
      <p:pic>
        <p:nvPicPr>
          <p:cNvPr id="3" name="Picture 2">
            <a:extLst>
              <a:ext uri="{FF2B5EF4-FFF2-40B4-BE49-F238E27FC236}">
                <a16:creationId xmlns:a16="http://schemas.microsoft.com/office/drawing/2014/main" id="{F8075D17-1ABA-4757-ACC3-6292D1A2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FFDE84-BE34-40E0-B66D-5917FD51C75B}"/>
              </a:ext>
            </a:extLst>
          </p:cNvPr>
          <p:cNvSpPr>
            <a:spLocks noGrp="1"/>
          </p:cNvSpPr>
          <p:nvPr>
            <p:ph type="title"/>
          </p:nvPr>
        </p:nvSpPr>
        <p:spPr/>
        <p:txBody>
          <a:bodyPr/>
          <a:lstStyle/>
          <a:p>
            <a:endParaRPr lang="en-US" dirty="0"/>
          </a:p>
        </p:txBody>
      </p:sp>
      <p:pic>
        <p:nvPicPr>
          <p:cNvPr id="9" name="Picture 9" descr="Graphical user interface, application&#10;&#10;Description automatically generated">
            <a:extLst>
              <a:ext uri="{FF2B5EF4-FFF2-40B4-BE49-F238E27FC236}">
                <a16:creationId xmlns:a16="http://schemas.microsoft.com/office/drawing/2014/main" id="{CBDFAEA1-728A-4529-84A8-0EB8108ACCB3}"/>
              </a:ext>
            </a:extLst>
          </p:cNvPr>
          <p:cNvPicPr>
            <a:picLocks noChangeAspect="1"/>
          </p:cNvPicPr>
          <p:nvPr/>
        </p:nvPicPr>
        <p:blipFill>
          <a:blip r:embed="rId3"/>
          <a:stretch>
            <a:fillRect/>
          </a:stretch>
        </p:blipFill>
        <p:spPr>
          <a:xfrm>
            <a:off x="1882" y="4587"/>
            <a:ext cx="12188236" cy="6848826"/>
          </a:xfrm>
          <a:prstGeom prst="rect">
            <a:avLst/>
          </a:prstGeom>
        </p:spPr>
      </p:pic>
    </p:spTree>
    <p:extLst>
      <p:ext uri="{BB962C8B-B14F-4D97-AF65-F5344CB8AC3E}">
        <p14:creationId xmlns:p14="http://schemas.microsoft.com/office/powerpoint/2010/main" val="3854444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324000" bIns="4572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rPr>
              <a:t>harold.pulcher@improving.com</a:t>
            </a:r>
          </a:p>
          <a:p>
            <a:pPr algn="ctr"/>
            <a:r>
              <a:rPr lang="nb-NO" sz="2800" dirty="0">
                <a:solidFill>
                  <a:schemeClr val="tx1"/>
                </a:solidFill>
              </a:rPr>
              <a:t>https://youtube.com/user/hpulcher                  https://twitch.tv/haroldpulcher</a:t>
            </a:r>
          </a:p>
          <a:p>
            <a:pPr algn="ctr"/>
            <a:endParaRPr lang="nb-NO" sz="2800" dirty="0">
              <a:solidFill>
                <a:schemeClr val="tx1"/>
              </a:solidFill>
            </a:endParaRPr>
          </a:p>
          <a:p>
            <a:pPr algn="ctr"/>
            <a:r>
              <a:rPr lang="en-US" sz="2800" dirty="0">
                <a:solidFill>
                  <a:schemeClr val="tx1"/>
                </a:solidFill>
              </a:rPr>
              <a:t>http://bit.ly/dotnet-pi</a:t>
            </a:r>
            <a:endParaRPr lang="en-GB" sz="2800" dirty="0">
              <a:solidFill>
                <a:schemeClr val="tx1"/>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A6DD3832-110A-4F44-96BA-1E5BE8F6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600" y="-640112"/>
            <a:ext cx="3385132" cy="2615784"/>
          </a:xfrm>
          <a:prstGeom prst="rect">
            <a:avLst/>
          </a:prstGeom>
        </p:spPr>
      </p:pic>
      <p:sp>
        <p:nvSpPr>
          <p:cNvPr id="7" name="TextBox 6">
            <a:extLst>
              <a:ext uri="{FF2B5EF4-FFF2-40B4-BE49-F238E27FC236}">
                <a16:creationId xmlns:a16="http://schemas.microsoft.com/office/drawing/2014/main" id="{6437F83A-8DE3-4EEC-8AE8-E086BA3FB032}"/>
              </a:ext>
            </a:extLst>
          </p:cNvPr>
          <p:cNvSpPr txBox="1"/>
          <p:nvPr/>
        </p:nvSpPr>
        <p:spPr>
          <a:xfrm>
            <a:off x="401053" y="689811"/>
            <a:ext cx="6689558" cy="2123658"/>
          </a:xfrm>
          <a:prstGeom prst="rect">
            <a:avLst/>
          </a:prstGeom>
          <a:noFill/>
        </p:spPr>
        <p:txBody>
          <a:bodyPr wrap="square" rtlCol="0">
            <a:spAutoFit/>
          </a:bodyPr>
          <a:lstStyle/>
          <a:p>
            <a:r>
              <a:rPr lang="en-US" sz="6600" dirty="0"/>
              <a:t>.NET 5 with a slice of Pi</a:t>
            </a:r>
          </a:p>
        </p:txBody>
      </p:sp>
      <p:pic>
        <p:nvPicPr>
          <p:cNvPr id="9" name="Picture 8" descr="raspberry pi">
            <a:extLst>
              <a:ext uri="{FF2B5EF4-FFF2-40B4-BE49-F238E27FC236}">
                <a16:creationId xmlns:a16="http://schemas.microsoft.com/office/drawing/2014/main" id="{B12BDCCE-BFE7-4B5E-A63B-8CBA9D7283AC}"/>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4" b="89848" l="4688" r="94688">
                        <a14:foregroundMark x1="15937" y1="66497" x2="4688" y2="58883"/>
                        <a14:foregroundMark x1="4688" y1="58883" x2="9063" y2="45939"/>
                        <a14:foregroundMark x1="13594" y1="57868" x2="15156" y2="63198"/>
                        <a14:foregroundMark x1="31094" y1="56091" x2="40156" y2="58122"/>
                        <a14:foregroundMark x1="29375" y1="53299" x2="25000" y2="61421"/>
                        <a14:foregroundMark x1="38281" y1="60660" x2="37031" y2="69036"/>
                        <a14:foregroundMark x1="30156" y1="71574" x2="26094" y2="69543"/>
                        <a14:foregroundMark x1="30625" y1="72081" x2="30625" y2="72081"/>
                        <a14:foregroundMark x1="31250" y1="72081" x2="30156" y2="71574"/>
                        <a14:foregroundMark x1="58125" y1="73858" x2="56250" y2="75127"/>
                        <a14:foregroundMark x1="56250" y1="75127" x2="56250" y2="75127"/>
                        <a14:foregroundMark x1="57188" y1="74365" x2="56094" y2="57868"/>
                        <a14:foregroundMark x1="52031" y1="67766" x2="55781" y2="74873"/>
                        <a14:foregroundMark x1="70469" y1="46954" x2="81875" y2="73858"/>
                        <a14:foregroundMark x1="83438" y1="49239" x2="84688" y2="76396"/>
                        <a14:foregroundMark x1="91875" y1="53807" x2="88281" y2="81980"/>
                        <a14:foregroundMark x1="76250" y1="33503" x2="82656" y2="43147"/>
                        <a14:foregroundMark x1="78906" y1="28934" x2="92656" y2="46193"/>
                        <a14:foregroundMark x1="87344" y1="32234" x2="93125" y2="41117"/>
                        <a14:foregroundMark x1="94063" y1="33249" x2="93594" y2="47462"/>
                        <a14:foregroundMark x1="93906" y1="27157" x2="94375" y2="17513"/>
                        <a14:foregroundMark x1="80938" y1="17259" x2="94375" y2="21574"/>
                        <a14:foregroundMark x1="84063" y1="24365" x2="76563" y2="21320"/>
                        <a14:foregroundMark x1="81094" y1="19543" x2="81094" y2="14721"/>
                        <a14:foregroundMark x1="82969" y1="16497" x2="93281" y2="19543"/>
                        <a14:foregroundMark x1="92813" y1="18274" x2="81563" y2="14975"/>
                        <a14:foregroundMark x1="94063" y1="19036" x2="81250" y2="13452"/>
                        <a14:foregroundMark x1="94688" y1="19289" x2="94063" y2="16497"/>
                        <a14:foregroundMark x1="94063" y1="17005" x2="90313" y2="15482"/>
                        <a14:foregroundMark x1="89063" y1="15482" x2="82969" y2="13452"/>
                        <a14:foregroundMark x1="29844" y1="10152" x2="25938" y2="10152"/>
                        <a14:foregroundMark x1="66406" y1="23096" x2="30625" y2="9645"/>
                        <a14:foregroundMark x1="29844" y1="7868" x2="67188" y2="20558"/>
                        <a14:foregroundMark x1="30000" y1="6599" x2="67500" y2="19036"/>
                        <a14:foregroundMark x1="29688" y1="5584" x2="67188" y2="18528"/>
                      </a14:backgroundRemoval>
                    </a14:imgEffect>
                  </a14:imgLayer>
                </a14:imgProps>
              </a:ext>
              <a:ext uri="{28A0092B-C50C-407E-A947-70E740481C1C}">
                <a14:useLocalDpi xmlns:a14="http://schemas.microsoft.com/office/drawing/2010/main" val="0"/>
              </a:ext>
            </a:extLst>
          </a:blip>
          <a:stretch>
            <a:fillRect/>
          </a:stretch>
        </p:blipFill>
        <p:spPr>
          <a:xfrm>
            <a:off x="3745832" y="1975672"/>
            <a:ext cx="4047847" cy="2491956"/>
          </a:xfrm>
          <a:prstGeom prst="rect">
            <a:avLst/>
          </a:prstGeom>
        </p:spPr>
      </p:pic>
    </p:spTree>
    <p:extLst>
      <p:ext uri="{BB962C8B-B14F-4D97-AF65-F5344CB8AC3E}">
        <p14:creationId xmlns:p14="http://schemas.microsoft.com/office/powerpoint/2010/main" val="402079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1899224" y="1708664"/>
            <a:ext cx="6692326" cy="434285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2400" dirty="0"/>
              <a:t>Overview</a:t>
            </a:r>
          </a:p>
          <a:p>
            <a:pPr marL="571500" indent="-571500">
              <a:lnSpc>
                <a:spcPct val="150000"/>
              </a:lnSpc>
              <a:buFont typeface="Arial" panose="020B0604020202020204" pitchFamily="34" charset="0"/>
              <a:buChar char="•"/>
            </a:pPr>
            <a:r>
              <a:rPr lang="en-US" sz="2400" dirty="0"/>
              <a:t>Requirements</a:t>
            </a:r>
          </a:p>
          <a:p>
            <a:pPr marL="571500" indent="-571500">
              <a:lnSpc>
                <a:spcPct val="150000"/>
              </a:lnSpc>
              <a:buFont typeface="Arial" panose="020B0604020202020204" pitchFamily="34" charset="0"/>
              <a:buChar char="•"/>
            </a:pPr>
            <a:r>
              <a:rPr lang="en-US" sz="2400" dirty="0"/>
              <a:t>Set It Up</a:t>
            </a:r>
          </a:p>
          <a:p>
            <a:pPr marL="571500" indent="-571500">
              <a:lnSpc>
                <a:spcPct val="150000"/>
              </a:lnSpc>
              <a:buFont typeface="Arial" panose="020B0604020202020204" pitchFamily="34" charset="0"/>
              <a:buChar char="•"/>
            </a:pPr>
            <a:r>
              <a:rPr lang="en-US" sz="2400" dirty="0"/>
              <a:t>Hello World!</a:t>
            </a:r>
          </a:p>
          <a:p>
            <a:pPr marL="571500" indent="-571500">
              <a:lnSpc>
                <a:spcPct val="150000"/>
              </a:lnSpc>
              <a:buFont typeface="Arial" panose="020B0604020202020204" pitchFamily="34" charset="0"/>
              <a:buChar char="•"/>
            </a:pPr>
            <a:r>
              <a:rPr lang="en-US" sz="2400" dirty="0"/>
              <a:t>Let’s make it better</a:t>
            </a:r>
          </a:p>
          <a:p>
            <a:pPr marL="571500" indent="-571500">
              <a:lnSpc>
                <a:spcPct val="150000"/>
              </a:lnSpc>
              <a:buFont typeface="Arial" panose="020B0604020202020204" pitchFamily="34" charset="0"/>
              <a:buChar char="•"/>
            </a:pPr>
            <a:r>
              <a:rPr lang="en-US" sz="2400" dirty="0"/>
              <a:t>Talking Head</a:t>
            </a:r>
          </a:p>
          <a:p>
            <a:pPr marL="571500" indent="-571500">
              <a:lnSpc>
                <a:spcPct val="150000"/>
              </a:lnSpc>
              <a:buFont typeface="Arial" panose="020B0604020202020204" pitchFamily="34" charset="0"/>
              <a:buChar char="•"/>
            </a:pPr>
            <a:r>
              <a:rPr lang="en-US" sz="2400" dirty="0"/>
              <a:t>My ask and questions</a:t>
            </a:r>
          </a:p>
          <a:p>
            <a:pPr marL="571500" indent="-571500">
              <a:lnSpc>
                <a:spcPct val="150000"/>
              </a:lnSpc>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2CA48C5-57F9-4E41-B4AB-5E037DA0B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7ADE6-653E-4A37-8EFE-B1484D3645EA}"/>
              </a:ext>
            </a:extLst>
          </p:cNvPr>
          <p:cNvSpPr txBox="1"/>
          <p:nvPr/>
        </p:nvSpPr>
        <p:spPr>
          <a:xfrm>
            <a:off x="360559" y="189537"/>
            <a:ext cx="3144641" cy="584775"/>
          </a:xfrm>
          <a:prstGeom prst="rect">
            <a:avLst/>
          </a:prstGeom>
          <a:noFill/>
        </p:spPr>
        <p:txBody>
          <a:bodyPr wrap="square" rtlCol="0">
            <a:spAutoFit/>
          </a:bodyPr>
          <a:lstStyle/>
          <a:p>
            <a:r>
              <a:rPr lang="en-US" sz="3200" dirty="0"/>
              <a:t>Overview</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7" name="Picture 6" descr="One platform for all">
            <a:extLst>
              <a:ext uri="{FF2B5EF4-FFF2-40B4-BE49-F238E27FC236}">
                <a16:creationId xmlns:a16="http://schemas.microsoft.com/office/drawing/2014/main" id="{89DFFBB6-1484-4665-B336-8012DA00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146" y="189537"/>
            <a:ext cx="6078543" cy="3239463"/>
          </a:xfrm>
          <a:prstGeom prst="rect">
            <a:avLst/>
          </a:prstGeom>
        </p:spPr>
      </p:pic>
      <p:pic>
        <p:nvPicPr>
          <p:cNvPr id="9" name="Picture 8" descr="Timeline">
            <a:extLst>
              <a:ext uri="{FF2B5EF4-FFF2-40B4-BE49-F238E27FC236}">
                <a16:creationId xmlns:a16="http://schemas.microsoft.com/office/drawing/2014/main" id="{23DA07D0-EA88-4216-BE51-599C0091909A}"/>
              </a:ext>
            </a:extLst>
          </p:cNvPr>
          <p:cNvPicPr>
            <a:picLocks noChangeAspect="1"/>
          </p:cNvPicPr>
          <p:nvPr/>
        </p:nvPicPr>
        <p:blipFill rotWithShape="1">
          <a:blip r:embed="rId5">
            <a:extLst>
              <a:ext uri="{28A0092B-C50C-407E-A947-70E740481C1C}">
                <a14:useLocalDpi xmlns:a14="http://schemas.microsoft.com/office/drawing/2010/main" val="0"/>
              </a:ext>
            </a:extLst>
          </a:blip>
          <a:srcRect b="42971"/>
          <a:stretch/>
        </p:blipFill>
        <p:spPr>
          <a:xfrm>
            <a:off x="771525" y="3560017"/>
            <a:ext cx="9925050" cy="2907458"/>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F3BF5-3DF1-49F7-AF32-D442989440A0}"/>
              </a:ext>
            </a:extLst>
          </p:cNvPr>
          <p:cNvPicPr>
            <a:picLocks noChangeAspect="1"/>
          </p:cNvPicPr>
          <p:nvPr/>
        </p:nvPicPr>
        <p:blipFill>
          <a:blip r:embed="rId3"/>
          <a:stretch>
            <a:fillRect/>
          </a:stretch>
        </p:blipFill>
        <p:spPr>
          <a:xfrm>
            <a:off x="1785585" y="912102"/>
            <a:ext cx="8620829" cy="5235963"/>
          </a:xfrm>
          <a:prstGeom prst="rect">
            <a:avLst/>
          </a:prstGeom>
        </p:spPr>
      </p:pic>
      <p:sp>
        <p:nvSpPr>
          <p:cNvPr id="2" name="TextBox 1">
            <a:extLst>
              <a:ext uri="{FF2B5EF4-FFF2-40B4-BE49-F238E27FC236}">
                <a16:creationId xmlns:a16="http://schemas.microsoft.com/office/drawing/2014/main" id="{5B67ADE6-653E-4A37-8EFE-B1484D3645EA}"/>
              </a:ext>
            </a:extLst>
          </p:cNvPr>
          <p:cNvSpPr txBox="1"/>
          <p:nvPr/>
        </p:nvSpPr>
        <p:spPr>
          <a:xfrm>
            <a:off x="360559" y="189537"/>
            <a:ext cx="5163941" cy="584775"/>
          </a:xfrm>
          <a:prstGeom prst="rect">
            <a:avLst/>
          </a:prstGeom>
          <a:noFill/>
        </p:spPr>
        <p:txBody>
          <a:bodyPr wrap="square" rtlCol="0">
            <a:spAutoFit/>
          </a:bodyPr>
          <a:lstStyle/>
          <a:p>
            <a:r>
              <a:rPr lang="en-US" sz="3200" dirty="0"/>
              <a:t>So what distro can I use?</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0" name="TextBox 9">
            <a:extLst>
              <a:ext uri="{FF2B5EF4-FFF2-40B4-BE49-F238E27FC236}">
                <a16:creationId xmlns:a16="http://schemas.microsoft.com/office/drawing/2014/main" id="{2AFE18C1-DC37-4750-A7F0-8036B00F8A05}"/>
              </a:ext>
            </a:extLst>
          </p:cNvPr>
          <p:cNvSpPr txBox="1"/>
          <p:nvPr/>
        </p:nvSpPr>
        <p:spPr>
          <a:xfrm>
            <a:off x="3228975" y="6266864"/>
            <a:ext cx="6096000" cy="369332"/>
          </a:xfrm>
          <a:prstGeom prst="rect">
            <a:avLst/>
          </a:prstGeom>
          <a:noFill/>
        </p:spPr>
        <p:txBody>
          <a:bodyPr wrap="square">
            <a:spAutoFit/>
          </a:bodyPr>
          <a:lstStyle/>
          <a:p>
            <a:r>
              <a:rPr lang="en-US" dirty="0"/>
              <a:t>https://docs.microsoft.com/en-us/dotnet/core/install/linux</a:t>
            </a:r>
          </a:p>
        </p:txBody>
      </p:sp>
    </p:spTree>
    <p:extLst>
      <p:ext uri="{BB962C8B-B14F-4D97-AF65-F5344CB8AC3E}">
        <p14:creationId xmlns:p14="http://schemas.microsoft.com/office/powerpoint/2010/main" val="3156481056"/>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12741</TotalTime>
  <Words>2590</Words>
  <Application>Microsoft Office PowerPoint</Application>
  <PresentationFormat>Widescreen</PresentationFormat>
  <Paragraphs>397</Paragraphs>
  <Slides>22</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Calibri</vt:lpstr>
      <vt:lpstr>Calibri Light</vt:lpstr>
      <vt:lpstr>Century Gothic</vt:lpstr>
      <vt:lpstr>Consolas</vt:lpstr>
      <vt:lpstr>Courier New</vt:lpstr>
      <vt:lpstr>Merriweather</vt:lpstr>
      <vt:lpstr>Open Sans</vt:lpstr>
      <vt:lpstr>Wingdings</vt:lpstr>
      <vt:lpstr>Wingdings 2</vt:lpstr>
      <vt:lpstr>Office Theme</vt:lpstr>
      <vt:lpstr>Austin</vt:lpstr>
      <vt:lpstr>Harold Pulcher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Hello World?</vt:lpstr>
      <vt:lpstr>PowerPoint Presentation</vt:lpstr>
      <vt:lpstr>PowerPoint Presentation</vt:lpstr>
      <vt:lpstr>PowerPoint Presentation</vt:lpstr>
      <vt:lpstr>PowerPoint Presentation</vt:lpstr>
      <vt:lpstr>PowerPoint Presentation</vt:lpstr>
      <vt:lpstr>C# worker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379</cp:revision>
  <dcterms:created xsi:type="dcterms:W3CDTF">2019-06-14T10:31:36Z</dcterms:created>
  <dcterms:modified xsi:type="dcterms:W3CDTF">2021-01-22T07:37:37Z</dcterms:modified>
</cp:coreProperties>
</file>